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262" r:id="rId3"/>
    <p:sldId id="287" r:id="rId4"/>
    <p:sldId id="296" r:id="rId5"/>
    <p:sldId id="259" r:id="rId6"/>
    <p:sldId id="285" r:id="rId7"/>
    <p:sldId id="286" r:id="rId8"/>
    <p:sldId id="295" r:id="rId9"/>
    <p:sldId id="261" r:id="rId10"/>
    <p:sldId id="297" r:id="rId11"/>
    <p:sldId id="289" r:id="rId12"/>
    <p:sldId id="257" r:id="rId13"/>
    <p:sldId id="288" r:id="rId14"/>
    <p:sldId id="290" r:id="rId15"/>
    <p:sldId id="292" r:id="rId16"/>
    <p:sldId id="291" r:id="rId17"/>
    <p:sldId id="293" r:id="rId18"/>
  </p:sldIdLst>
  <p:sldSz cx="9144000" cy="5143500" type="screen16x9"/>
  <p:notesSz cx="6858000" cy="9144000"/>
  <p:embeddedFontLst>
    <p:embeddedFont>
      <p:font typeface="Muli Light"/>
      <p:regular r:id="rId20"/>
      <p:bold r:id="rId21"/>
      <p:italic r:id="rId22"/>
      <p:boldItalic r:id="rId23"/>
    </p:embeddedFont>
    <p:embeddedFont>
      <p:font typeface="Roboto Slab" pitchFamily="2" charset="0"/>
      <p:regular r:id="rId24"/>
      <p:bold r:id="rId25"/>
    </p:embeddedFont>
    <p:embeddedFont>
      <p:font typeface="Muli Black"/>
      <p:bold r:id="rId26"/>
      <p:boldItalic r:id="rId27"/>
    </p:embeddedFont>
    <p:embeddedFont>
      <p:font typeface="Muli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EDBA40-CFA7-46FA-9087-3563D407AECD}">
  <a:tblStyle styleId="{A9EDBA40-CFA7-46FA-9087-3563D407AE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 snapToObjects="1">
      <p:cViewPr>
        <p:scale>
          <a:sx n="100" d="100"/>
          <a:sy n="100" d="100"/>
        </p:scale>
        <p:origin x="186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2-09T12:20:30.067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2376 5623 7600 0 0,'0'0'160'0'0,"0"0"40"0"0,0 0 8 0 0,0 0 16 0 0,0 0-224 0 0,0 0 0 0 0,0 0 0 0 0,0 0 0 0 0,0 0 416 0 0,0 0 48 0 0,0 0 8 0 0,0 0 0 0 0,0-6-216 0 0,0 6-48 0 0,6 0-8 0 0,-6 0 0 0 0,6-6-16 0 0,-6 6-8 0 0,0 0 0 0 0,0 0 0 0 0,6 0-176 0 0,-6 0-64 0 0,0 0 0 0 0,0-6 0 0 0,6 6 224 0 0,-6 0 40 0 0,0 0 16 0 0,0 0 0 0 0,0-6 48 0 0,0 6 16 0 0,0 0 0 0 0,6 0 0 0 0,-6 0-40 0 0,0 0-8 0 0,0 0 0 0 0,0-6 0 0 0,0 6-56 0 0,0-7-16 0 0,0 7 0 0 0,0 0 0 0 0,0 0 0 0 0,0 0 0 0 0,0-6 0 0 0,0 6 0 0 0,0 0-96 0 0,0 0-64 0 0,0 0 80 0 0,7-6-80 0 0,-7 6 96 0 0,0 0-24 0 0,0-6-8 0 0,6 6 0 0 0,-6-6 0 0 0,0 6-64 0 0,0 0 96 0 0,0 0-32 0 0,0 0-64 0 0,0 0 0 0 0,0-6 0 0 0,0 6 63 0 0,0 0-63 0 0,6-6 0 0 0,0 6 72 0 0,-6-6-72 0 0,0 6 96 0 0,0-6-24 0 0,0 6 0 0 0,6 0 0 0 0,-6-6 24 0 0,0 6 0 0 0,6 0 0 0 0,-6-6 0 0 0,6 0 64 0 0,-6 6 24 0 0,6-6 0 0 0,-6 6 0 0 0,0-6-184 0 0,6 6-128 0 0,-6-6 16 0 0,0 6 8 0 0,6 0 104 0 0,-6-6 128 0 0,6 6-24 0 0,-6 0-8 0 0,6-6-96 0 0,-6 0 0 0 0,0 6 0 0 0,6-6 0 0 0,-6 6 0 0 0,0 0 0 0 0,6-6 80 0 0,-6 0-16 0 0,6 0 24 0 0,-6 6 8 0 0,7-7 0 0 0,-7 1 0 0 0,0 6-16 0 0,6-6 0 0 0,-6 0 0 0 0,6 0 0 0 0,-6 6-80 0 0,6-6 0 0 0,-6 0 0 0 0,6 6 0 0 0,-6-6 0 0 0,0 0 104 0 0,6 6-24 0 0,-6-6-8 0 0,6 0-72 0 0,-6 6 64 0 0,6-6-64 0 0,-6 0 64 0 0,6 6-64 0 0,-6-6 0 0 0,0 0 0 0 0,6 6 0 0 0,0-6 0 0 0,-6 0 0 0 0,0 6 0 0 0,6-6 0 0 0,0 0 0 0 0,-6 6 0 0 0,6-6 0 0 0,-6 6 0 0 0,6-6 0 0 0,1 0 0 0 0,-7-1 0 0 0,6 1 0 0 0,0 6 0 0 0,-6-6 0 0 0,6 1 0 0 0,-6 5 0 0 0,6-6 0 0 0,-6 0 0 0 0,6-1 0 0 0,0 7 64 0 0,-6-6-64 0 0,0 0 0 0 0,6 6 72 0 0,0-6-72 0 0,-6 0 64 0 0,6 0-64 0 0,0 6 64 0 0,-6-6-64 0 0,6 0 64 0 0,-6 0-64 0 0,6 6 64 0 0,-6-6-64 0 0,6 0 0 0 0,0 6 0 0 0,1-6 0 0 0,-1 0 0 0 0,-6 0 0 0 0,6 6 72 0 0,0-6-72 0 0,0 0 0 0 0,-6 6 0 0 0,6-6 0 0 0,-6 0 0 0 0,6 6 0 0 0,0-6 0 0 0,-6 0 0 0 0,6 6 0 0 0,0-6 0 0 0,-6 6 0 0 0,6-6 0 0 0,-6-1 0 0 0,7 7 0 0 0,-7-6 0 0 0,5 6 0 0 0,1-6 0 0 0,-6 0 0 0 0,6 6 0 0 0,-6-6 0 0 0,7 6 0 0 0,-7-6 0 0 0,6 6 64 0 0,0-6-64 0 0,-6 6 0 0 0,0-6 0 0 0,6 6 0 0 0,0-6 0 0 0,-6 6 0 0 0,6-6 0 0 0,-6 6 0 0 0,6-6 0 0 0,-6 6 0 0 0,6-6 0 0 0,0 6 0 0 0,-6 0 0 0 0,6-6 0 0 0,-6 6 0 0 0,6-6 64 0 0,-6 6-64 0 0,7 0 0 0 0,-1-6 0 0 0,-6 6 0 0 0,6-6 0 0 0,-6 6 0 0 0,5-6 0 0 0,2 6 0 0 0,-7-6 0 0 0,6 6 0 0 0,-6-6 0 0 0,6 6 104 0 0,0-6-32 0 0,-6 6-8 0 0,6-6 0 0 0,0 6-64 0 0,-6-6 0 0 0,6 6 0 0 0,-6 0 0 0 0,0-7 0 0 0,6 1 0 0 0,0 0 0 0 0,0 6 0 0 0,-6-6 0 0 0,7 0 0 0 0,-1 6 0 0 0,-6-5 0 0 0,6 5 0 0 0,0-6 64 0 0,0-1-64 0 0,0 7 0 0 0,-6 0 0 0 0,6-6 0 0 0,0 0 0 0 0,0 6 0 0 0,0-6 0 0 0,0 0 0 0 0,-6 6 0 0 0,6-6 0 0 0,0 0 0 0 0,-6 6 0 0 0,6-6 0 0 0,0 0 0 0 0,-6 6 0 0 0,6-6 0 0 0,1 0 0 0 0,-7 6 0 0 0,6-6 0 0 0,-6 0 0 0 0,6 6 0 0 0,0-6 0 0 0,0 0 0 0 0,-6 6 0 0 0,6-7 0 0 0,0 2 0 0 0,-6 5 0 0 0,6-6 0 0 0,0 6 0 0 0,-6-6 0 0 0,6 0 0 0 0,0 0 0 0 0,0 6 0 0 0,-6-6 0 0 0,6 6 0 0 0,0-7 0 0 0,1 7 0 0 0,-7-6 0 0 0,6 0 64 0 0,0 6-64 0 0,-6-6 64 0 0,6 6-64 0 0,0-6 0 0 0,0 6 0 0 0,0-6 0 0 0,-6 6 0 0 0,6-6 0 0 0,0 6 0 0 0,-6-6 0 0 0,6 0 64 0 0,0 6-64 0 0,0-6 0 0 0,-6 6 0 0 0,6-6 0 0 0,0 6 0 0 0,0-6 0 0 0,-6 0 0 0 0,7 6 0 0 0,-1-6 0 0 0,0 6 0 0 0,-6-6 0 0 0,6 6 0 0 0,-6-6 0 0 0,6 0 0 0 0,0 6 0 0 0,0-6 0 0 0,0 6 0 0 0,0-6 64 0 0,0 6-64 0 0,-6-6 96 0 0,6 0-96 0 0,1 6 80 0 0,-2 0-80 0 0,1-6 80 0 0,0-1-80 0 0,1 1 0 0 0,-7 6 0 0 0,6-6 0 0 0,0 6 0 0 0,0-6 0 0 0,-6 6 0 0 0,6-6 64 0 0,0 0-64 0 0,0 6 0 0 0,-6-6 0 0 0,6 6 0 0 0,0-6 0 0 0,-6 6 0 0 0,6 0 0 0 0,0-6 0 0 0,-6 6 0 0 0,0-6 0 0 0,7 6 0 0 0,-1 0 0 0 0,-6-6 0 0 0,6 6 0 0 0,-6 0 0 0 0,5 0 0 0 0,2-6 0 0 0,-1 6 0 0 0,-6 0 0 0 0,6-6 0 0 0,-6 6 0 0 0,6-6 0 0 0,0 6 0 0 0,-6 0 0 0 0,6 0 0 0 0,0-6 0 0 0,-6 6 0 0 0,6-6 64 0 0,0 6-64 0 0,-6-6 0 0 0,12 6 0 0 0,-12 0 0 0 0,7-6 96 0 0,-1 6 0 0 0,-6-6 0 0 0,6 6 0 0 0,0-6-96 0 0,-6 6 0 0 0,6-6 0 0 0,0 6 64 0 0,0 0-64 0 0,-6 0 0 0 0,6-6 0 0 0,-6 6 64 0 0,6-7-64 0 0,0 7 0 0 0,0-6 72 0 0,-6 6-72 0 0,6 0 0 0 0,0-5 0 0 0,-6 5 0 0 0,0 0 0 0 0,6 0 0 0 0,0-6 0 0 0,1 6 0 0 0,-7 0 0 0 0,6-6 0 0 0,0 6 0 0 0,0-6 0 0 0,-6 6 0 0 0,6 0 0 0 0,0-7 0 0 0,0 7 0 0 0,-6-6 0 0 0,6 6 0 0 0,0-6 0 0 0,0 6 0 0 0,-6-6 0 0 0,6 6 0 0 0,0 0 64 0 0,0-6-64 0 0,0 0 0 0 0,-6 6 0 0 0,6 0 0 0 0,1-6 0 0 0,-1 6 0 0 0,0-6 0 0 0,0 6 0 0 0,-6-6 0 0 0,6 6 0 0 0,0-6 0 0 0,0 6 0 0 0,0-6 0 0 0,0 0 0 0 0,0 6-72 0 0,0-6 0 0 0,0 0 0 0 0,0 6 0 0 0,0-6 72 0 0,0 6 96 0 0,1-6-16 0 0,-1 0-8 0 0,0 6-72 0 0,0-6-136 0 0,0 0 32 0 0,0 6 8 0 0,0-6 96 0 0,0 0 128 0 0,0 6-24 0 0,0-6-8 0 0,0-1-96 0 0,0 1-128 0 0,0 6 24 0 0,0-6 8 0 0,0 0 160 0 0,1 6 32 0 0,-1-6 0 0 0,0 0 8 0 0,0 6-104 0 0,0-6 0 0 0,0 0 0 0 0,0 6 0 0 0,0-6 0 0 0,0 6 0 0 0,0-6 0 0 0,0 6 0 0 0,-6-6 0 0 0,7 6 0 0 0,-1-6 0 0 0,-1 6 0 0 0,1 0 0 0 0,1-6 0 0 0,-1 6 0 0 0,0-6 0 0 0,-6 6 0 0 0,12-6 0 0 0,-12 6 0 0 0,6 0 0 0 0,0-6 0 0 0,0 6 0 0 0,0 0 0 0 0,0-6 0 0 0,0 6 0 0 0,-6 0 0 0 0,0 0 0 0 0,7-6 72 0 0,-1 6-72 0 0,-6 0 0 0 0,0-6 0 0 0,6 6 0 0 0,0-6-88 0 0,-6 6-8 0 0,6 0 0 0 0,0 0 0 0 0,-6-6 160 0 0,6 6 24 0 0,0 0 8 0 0,-6 0 0 0 0,6-6-96 0 0,0 6-136 0 0,-6 0 32 0 0,0 0 8 0 0,6 0 96 0 0,0 0 104 0 0,-6 0-16 0 0,6 0-8 0 0,0 0-80 0 0,0 0 0 0 0,-6 0 0 0 0,0-6 0 0 0,7 6 0 0 0,-7 0 0 0 0,6 0 0 0 0,0 0 0 0 0,-6 0 0 0 0,6-7 0 0 0,0 7 0 0 0,0 0 0 0 0,0 0 0 0 0,-6 0 0 0 0,6 0 0 0 0,0 0 0 0 0,-6 0 0 0 0,6 0-136 0 0,-6 0 32 0 0,6 0 8 0 0,0-6 96 0 0,-6 6 128 0 0,0 0-24 0 0,6 0-8 0 0,0 0-96 0 0,0-6-128 0 0,-6 6 24 0 0,7 0 8 0 0,-7 0 96 0 0,6-6 128 0 0,0 6-24 0 0,0 0-8 0 0,-6 0-96 0 0,0 0 0 0 0,12-5 64 0 0,-12 5-64 0 0,6 0 0 0 0,0 0 0 0 0,0-6 0 0 0,0 6 0 0 0,0 0 0 0 0,0 0-128 0 0,-6 0 24 0 0,6-7 8 0 0,0 7 160 0 0,0 0 32 0 0,-6 0 0 0 0,0 0 8 0 0,7 0-104 0 0,-1-6 0 0 0,0 6 0 0 0,-6 0 0 0 0,0 0 0 0 0,6 0 0 0 0,0-6 0 0 0,0 6 0 0 0,-6 0 0 0 0,0 0 0 0 0,6 0 0 0 0,0 0 0 0 0,-6 0 0 0 0,6 0 0 0 0,0-6 0 0 0,0 6 0 0 0,0 0 0 0 0,0 0 0 0 0,-6 0 0 0 0,6 0 0 0 0,0-6 0 0 0,1 6 0 0 0,-7 0 0 0 0,0 0 0 0 0,12 0 0 0 0,-12 0 0 0 0,6 0 0 0 0,-6 0 0 0 0,0 0 0 0 0,6 0 0 0 0,-6 0 0 0 0,6 0 0 0 0,-6 0 0 0 0,0 0 0 0 0,6-6 0 0 0,0 6 0 0 0,0 0 0 0 0,-6 0 0 0 0,6 0 0 0 0,1 0 0 0 0,-1-6 0 0 0,-1 6 0 0 0,-5 0 0 0 0,0 0 0 0 0,6 0 0 0 0,0 0 0 0 0,-6 0 0 0 0,7 0 0 0 0,-1-6 0 0 0,0 6 0 0 0,-6 0 0 0 0,6 0 0 0 0,-6 0 0 0 0,0 0 0 0 0,6 0 0 0 0,0 0 0 0 0,-6 0 0 0 0,6-6 0 0 0,0 6 0 0 0,0 0 0 0 0,-6 0 0 0 0,6 0 0 0 0,1-6 0 0 0,-1 6 0 0 0,0 0 0 0 0,-1 0 0 0 0,-5 0 0 0 0,0 0 0 0 0,13 0 0 0 0,-7 0 0 0 0,-6 0 0 0 0,0 0 0 0 0,6-6 0 0 0,0 6 0 0 0,-6 0 0 0 0,6 0 0 0 0,-6 0 0 0 0,0 0 0 0 0,12 0 0 0 0,-12-6 0 0 0,0 6 0 0 0,6 0 0 0 0,0-6 0 0 0,0 6 0 0 0,-6 0 0 0 0,0 0 0 0 0,7-6 0 0 0,-1 6 0 0 0,0-6 0 0 0,0 6 0 0 0,-6 0 0 0 0,6 0 0 0 0,0-6 0 0 0,0 6 0 0 0,-6 0 0 0 0,0-6 0 0 0,6 6 0 0 0,0-6 0 0 0,-6 6 0 0 0,6 0 0 0 0,-6 0 0 0 0,6 0 0 0 0,0-6 0 0 0,-6 6 0 0 0,0 0 0 0 0,6 0 0 0 0,0 0 0 0 0,0-6 0 0 0,-6 6 0 0 0,0 0 0 0 0,7 0 0 0 0,-1-6 0 0 0,0 6 0 0 0,0 0 0 0 0,-6 0 0 0 0,6 0 0 0 0,0 0 0 0 0,0-6 0 0 0,-6 6 0 0 0,0 0 0 0 0,6 0 0 0 0,0 0 0 0 0,-6-7 0 0 0,0 7 0 0 0,6 0 64 0 0,-6-6-64 0 0,6 6 0 0 0,0 0 0 0 0,-6 0 80 0 0,0 0-80 0 0,6-6 80 0 0,0 6-80 0 0,-6-6 0 0 0,0 6 0 0 0,6 0 0 0 0,1-6-80 0 0,-1 6 80 0 0,0-6 0 0 0,-6 6 64 0 0,0 0-64 0 0,6-6 96 0 0,0 6-8 0 0,-6-6-8 0 0,6 6 0 0 0,-6-6-80 0 0,6 6-136 0 0,0 0 32 0 0,-6-6 8 0 0,0 6 96 0 0,6-6 0 0 0,0 6 0 0 0,-6 0-72 0 0,0 0 72 0 0,6-6 0 0 0,0 6 0 0 0,0 0 0 0 0,-6 0 0 0 0,6-6 0 0 0,-6 6 0 0 0,6 0 0 0 0,1 0 0 0 0,-1 0 0 0 0,-6 0 0 0 0,6 0 0 0 0,0 0 0 0 0,-6-6 0 0 0,0 6 0 0 0,6 0 0 0 0,0 0 0 0 0,0 0 0 0 0,-6-6 0 0 0,6 6 0 0 0,-6 0 0 0 0,6 0 0 0 0,0 0 0 0 0,-6 0 0 0 0,0-6 0 0 0,6 6 64 0 0,1 0-64 0 0,-7-6 0 0 0,5 6 0 0 0,-5 0 0 0 0,6-6 0 0 0,-6 6 0 0 0,6-6 64 0 0,-6 6-64 0 0,7 0 64 0 0,-7-6-64 0 0,6 6 64 0 0,0-6-64 0 0,-6 6 64 0 0,0-6-64 0 0,6 6 0 0 0,0 0 64 0 0,-6-7-64 0 0,6 7 0 0 0,-6 0 0 0 0,6-6 0 0 0,-6 6 0 0 0,6-6 0 0 0,-6 6 88 0 0,6-6-24 0 0,0 6 0 0 0,0-6 0 0 0,-6 6-64 0 0,7-6-88 0 0,-1 6 24 0 0,-6 0 0 0 0,6-5 64 0 0,-1 5 112 0 0,2-7-24 0 0,-7 7-8 0 0,6-6-80 0 0,0 6 0 0 0,0-6 0 0 0,-6 6 0 0 0,6-6-72 0 0,0 6 72 0 0,0-6-96 0 0,-6 0 96 0 0,6 6 0 0 0,0-6 0 0 0,0 6 0 0 0,-6-6 0 0 0,6 6 0 0 0,1 0 0 0 0,-1-6 0 0 0,0 6 0 0 0,0-6 0 0 0,0 6 72 0 0,-6 0-72 0 0,6-6 96 0 0,0 6-96 0 0,0-6 0 0 0,0 6-96 0 0,-6 0 96 0 0,6-6-72 0 0,0 6 72 0 0,0 0 0 0 0,0-6 0 0 0,0 6 0 0 0,-6 0 0 0 0,6-6 0 0 0,1 6 0 0 0,-1 0 0 0 0,-6 0 0 0 0,6-7 0 0 0,0 7 0 0 0,0 0 0 0 0,0 0 0 0 0,-6-6 0 0 0,6 6 0 0 0,0 0 88 0 0,-6-5-88 0 0,6-1 96 0 0,0 6-96 0 0,-6 0 64 0 0,6 0-64 0 0,0-6 0 0 0,0 0 0 0 0,-6 6 0 0 0,6-6 0 0 0,0 6 64 0 0,1-7-64 0 0,-1 1 0 0 0,0 6 0 0 0,0-6 64 0 0,-6 6-64 0 0,6-6 0 0 0,0 6 0 0 0,0 0 0 0 0,-6-6 0 0 0,6 6 0 0 0,0 0 80 0 0,0-6-80 0 0,-6 6 64 0 0,0 0-64 0 0,12 0 0 0 0,-12-6 0 0 0,6 6 64 0 0,0 0-64 0 0,0 0-88 0 0,1-6 24 0 0,-1 6 0 0 0,0 0 64 0 0,-6 0 0 0 0,6 0 0 0 0,0 0 0 0 0,0 0 0 0 0,0 0 0 0 0,-6 0 0 0 0,0 0 0 0 0,6 0 0 0 0,0 0 0 0 0,0 0 0 0 0,0 0 0 0 0,-6 0 0 0 0,6 0 0 0 0,0 0 64 0 0,-6 0-64 0 0,6 0 72 0 0,0 0-72 0 0,1 0 96 0 0,-1 0-96 0 0,0 0 0 0 0,0 0 0 0 0,0 0 0 0 0,0 0 0 0 0,0 0 64 0 0,0 0-64 0 0,0 0 0 0 0,6 0 0 0 0,-5 0 96 0 0,-1 0-96 0 0,-1 0 96 0 0,8 0-96 0 0,-7 0 64 0 0,0 0-64 0 0,0 0 0 0 0,6 0 0 0 0,-6 0 0 0 0,6 6 0 0 0,-6-6 0 0 0,0 0 0 0 0,7 0 0 0 0,-7 0 0 0 0,0 6 0 0 0,6-6 0 0 0,-6 0 0 0 0,0 6 0 0 0,0-6 0 0 0,6 0 0 0 0,-6 6 0 0 0,0-6 0 0 0,0 0 0 0 0,0 0 0 0 0,1 6 0 0 0,-1-6 0 0 0,0 6 0 0 0,0-6 0 0 0,0 0 64 0 0,0 6-64 0 0,-6-6 0 0 0,12 7 0 0 0,-12-7 0 0 0,6 6 0 0 0,0 0 64 0 0,0 0-64 0 0,6-6 0 0 0,-6 6 0 0 0,-6-1 64 0 0,13-5-64 0 0,-13 6 0 0 0,6 1 0 0 0,0-1-88 0 0,-6 0 88 0 0,6 0 0 0 0,0 0 0 0 0,0-6 0 0 0,0 6 0 0 0,0 0 0 0 0,0 0 0 0 0,0 0 0 0 0,0 0 0 0 0,0 0 0 0 0,0 0 0 0 0,-6 0 0 0 0,6 0 0 0 0,0 0 0 0 0,1-6-64 0 0,-1 7 64 0 0,0-2 0 0 0,0 1 0 0 0,0 0 0 0 0,0 0 0 0 0,0 0 0 0 0,0 0 80 0 0,-6 1-8 0 0,6-1 0 0 0,0 0 0 0 0,0 0-72 0 0,0 0 0 0 0,0 0 0 0 0,0 0 0 0 0,-6-6 0 0 0,6 6 0 0 0,1 6 0 0 0,-1-12 0 0 0,0 12 0 0 0,0-12 0 0 0,0 12 0 0 0,-6-6 64 0 0,6 0-64 0 0,0 0 0 0 0,-6 0 0 0 0,6 0 0 0 0,0 0 0 0 0,0 0 0 0 0,1 0 0 0 0,-1 1 0 0 0,-6-1 0 0 0,5 0 0 0 0,1 6 0 0 0,0-6 0 0 0,-6 6 0 0 0,7-6 0 0 0,-1 0 0 0 0,0 6 0 0 0,0-6 0 0 0,-6 0-136 0 0,6 6 32 0 0,0-6 8 0 0,0 0 96 0 0,-6 6 128 0 0,6-6-24 0 0,0 0-8 0 0,-6 1-96 0 0,6 4 0 0 0,1-5 64 0 0,-1 0-64 0 0,0 0 0 0 0,-6 7 0 0 0,6-7 0 0 0,-1 0 0 0 0,-5 0 0 0 0,7 6 0 0 0,-1-6 0 0 0,-6 0 0 0 0,6 0 0 0 0,0 0 0 0 0,0 6 0 0 0,-6-6 0 0 0,6 0 0 0 0,0 0 0 0 0,-6 0 0 0 0,6 0 0 0 0,0 6 0 0 0,-6-6 0 0 0,6 0 0 0 0,1 7 0 0 0,-7-7 0 0 0,6 0 0 0 0,0 6 0 0 0,-6-6 0 0 0,6 0 0 0 0,0 0 0 0 0,-6 6 0 0 0,6-6 0 0 0,0 0 0 0 0,-6 0 0 0 0,6 6 0 0 0,0-6 0 0 0,-6 0 0 0 0,6 0 0 0 0,0 0 0 0 0,-6 0 0 0 0,6 0 0 0 0,0 0 0 0 0,0 7 0 0 0,0-7 0 0 0,-6 0 0 0 0,7-1 0 0 0,-1 1 0 0 0,0 1 0 0 0,0-1 0 0 0,0 0 72 0 0,0 0-72 0 0,0 6 64 0 0,0-6-64 0 0,-6 0 0 0 0,6 0 0 0 0,0 6 0 0 0,0-6 104 0 0,0 0 8 0 0,-6 6 0 0 0,6-6 0 0 0,0 0-112 0 0,0 0 0 0 0,1 6 0 0 0,-7-6 0 0 0,6 7 0 0 0,0-7 0 0 0,-6 6 0 0 0,6-6 0 0 0,0 0 0 0 0,-6 6 0 0 0,6-6 0 0 0,0 6 0 0 0,-6-6-80 0 0,6 6-40 0 0,0-6-8 0 0,-6 0 0 0 0,6 0 128 0 0,0 0 0 0 0,-6 6 0 0 0,6-6 0 0 0,0 0 0 0 0,0 7 0 0 0,0-7 0 0 0,-6 6 0 0 0,7-6 0 0 0,-7 6 0 0 0,6-6 0 0 0,0 6 0 0 0,0-6 0 0 0,-6 6 0 0 0,6 0 0 0 0,0-6 0 0 0,0 6 0 0 0,0-6 0 0 0,-6 6 0 0 0,12-5 0 0 0,-6 4 0 0 0,1-5 0 0 0,-2 0 0 0 0,1 6 0 0 0,0-5 104 0 0,1-1 24 0 0,-1 0 0 0 0,0 6 0 0 0,0-6-208 0 0,-6 0-40 0 0,6 0-8 0 0,0 0 0 0 0,0 6 128 0 0,0-6 0 0 0,0 0 0 0 0,0 6 0 0 0,-6-6 80 0 0,6 6 40 0 0,1-6 8 0 0,-1 0 0 0 0,0 6-128 0 0,-1-5 0 0 0,2-1 0 0 0,-7 6 0 0 0,6-6-80 0 0,0 6-40 0 0,0-6-8 0 0,0 6 0 0 0,0-6 128 0 0,0 6 0 0 0,-6-6 0 0 0,6 6 0 0 0,0-6 0 0 0,-6 6 0 0 0,6-6 0 0 0,0 6 0 0 0,1-5 0 0 0,-7 5 0 0 0,6-7 0 0 0,0 1 0 0 0,0 7 0 0 0,-6-13 0 0 0,6 12 0 0 0,0-6 0 0 0,0 0 104 0 0,0 0-8 0 0,0 0 0 0 0,0 0 0 0 0,0 0-96 0 0,0 6-80 0 0,0-6 16 0 0,0 0 0 0 0,0 0 64 0 0,1 0 72 0 0,-1 0-8 0 0,0 0-64 0 0,0 0 64 0 0,0 0-64 0 0,0 0 0 0 0,0 0 0 0 0,0 0 104 0 0,0 1-32 0 0,0-1-8 0 0,0 0 0 0 0,-6 0-64 0 0,6 0 0 0 0,0 0 0 0 0,0 0 0 0 0,0 0 0 0 0,1 0 0 0 0,-1-6 0 0 0,6 6 0 0 0,-6 0 0 0 0,0 0 0 0 0,-6 0 0 0 0,12 0 0 0 0,-6-6 0 0 0,-6 6 0 0 0,6 0 0 0 0,0-6 0 0 0,0 6 0 0 0,0-6 0 0 0,0 6-88 0 0,0-6 88 0 0,1 6 0 0 0,-1-6 0 0 0,-6 6 0 0 0,6-6 0 0 0,0 6 0 0 0,0-6 0 0 0,0 6 0 0 0,-6-6 0 0 0,12 0 0 0 0,-12 0 0 0 0,6 7 0 0 0,0-7 0 0 0,0 6 0 0 0,0-6 64 0 0,0 0-64 0 0,0 0 64 0 0,0 6-64 0 0,1-6 0 0 0,-1 0 0 0 0,0 0 64 0 0,0 6-64 0 0,0-6 0 0 0,0 0-64 0 0,0 0 64 0 0,0 0 0 0 0,0 0 0 0 0,0 6 72 0 0,0-6-72 0 0,-6 0 0 0 0,7 0 0 0 0,4 0 0 0 0,-5 0 0 0 0,1 0 0 0 0,-1 0 0 0 0,6 0 0 0 0,-6 0 0 0 0,0 0 0 0 0,6-6 0 0 0,-6 6 0 0 0,0 0 0 0 0,0 0 0 0 0,1 0 0 0 0,5 0 0 0 0,-7-6 0 0 0,2 6 0 0 0,5 0 0 0 0,-6 0 0 0 0,0-6 0 0 0,6 6 0 0 0,-6 0 0 0 0,0-6 0 0 0,6 6 0 0 0,-5-7 0 0 0,5 7 0 0 0,-6-6 0 0 0,0 6 0 0 0,6-6 0 0 0,-6 0 0 0 0,6 6 0 0 0,0-6 0 0 0,-6 6 0 0 0,6-6 0 0 0,1 0 0 0 0,-1 6 0 0 0,-6-6 0 0 0,6 0 0 0 0,-6 6 0 0 0,6-6 0 0 0,-6 0 0 0 0,6 6 0 0 0,-6-6 0 0 0,0 0 0 0 0,7 0 0 0 0,-7 0 0 0 0,0 6 0 0 0,6-6 0 0 0,-6 0 0 0 0,0 0 0 0 0,6 6 0 0 0,-6-6 0 0 0,6 0 0 0 0,-6 0 0 0 0,7 0 0 0 0,-7 6 0 0 0,6-7 0 0 0,-6 1 0 0 0,0 0 0 0 0,0 6 0 0 0,6-6 0 0 0,1 0 0 0 0,-7 6 0 0 0,5-6 0 0 0,-5 0 0 0 0,7 6 0 0 0,-7-6 0 0 0,0 0 0 0 0,6 0 0 0 0,-6 6 0 0 0,0-6 0 0 0,0 6 0 0 0,0-6 0 0 0,1 6 0 0 0,5-6 0 0 0,-7 0 0 0 0,1 6 0 0 0,1-6 0 0 0,-1 0 0 0 0,0 6 0 0 0,0-6 0 0 0,0 6 0 0 0,0-6 0 0 0,0 6-96 0 0,6-6 96 0 0,-6 6 0 0 0,1-6 0 0 0,-1 6 80 0 0,0 0-80 0 0,0-6 0 0 0,0 6 0 0 0,0-6 0 0 0,0 6 0 0 0,0-7 0 0 0,0 7 0 0 0,0-6-88 0 0,-6 6 88 0 0,6 0 0 0 0,6-6 64 0 0,-6 6-64 0 0,-6-5 0 0 0,13 5 0 0 0,-7-6 0 0 0,0 6 0 0 0,0-6 0 0 0,0-1-104 0 0,0 7 40 0 0,0-6 64 0 0,0 6 0 0 0,0-6 0 0 0,0 0 0 0 0,0 6 96 0 0,0-6-96 0 0,0 0 0 0 0,0 0 0 0 0,0 0 0 0 0,1 6 0 0 0,-1-6-72 0 0,0 0 0 0 0,0 6 0 0 0,0-12 72 0 0,0 12-64 0 0,0-12 64 0 0,0 6-64 0 0,6 0 64 0 0,-12 0 0 0 0,12 0 0 0 0,-6 0 0 0 0,0 6 0 0 0,0-6 0 0 0,1 0 0 0 0,-1 0 0 0 0,6-1 0 0 0,-6 7 0 0 0,0-6 64 0 0,6 0-64 0 0,-6 0 0 0 0,6 0 0 0 0,-5 6-80 0 0,-2-6 80 0 0,7 0 0 0 0,-5 6 0 0 0,-1-6 64 0 0,6 6-64 0 0,-6-6 0 0 0,0 6 64 0 0,0-6-64 0 0,6 6 0 0 0,-6 0 0 0 0,0-6 0 0 0,1 6 0 0 0,5 0 0 0 0,-7 0 0 0 0,2-6 0 0 0,-1 6 0 0 0,6 0 0 0 0,-6 0 0 0 0,0 6 0 0 0,6-6 0 0 0,-6 0 0 0 0,0 0 0 0 0,7 6 0 0 0,-7-6 0 0 0,0 0 0 0 0,6 0 0 0 0,-6 6 0 0 0,0-6 0 0 0,6 6 0 0 0,-6-6 0 0 0,0 0 0 0 0,6 6 0 0 0,-6-6 0 0 0,0 0-80 0 0,1 6 16 0 0,-1-6 0 0 0,6 6 0 0 0,-6-6 64 0 0,0 6 88 0 0,0-6-24 0 0,0 0 0 0 0,0 6-64 0 0,0-6 0 0 0,0 6 0 0 0,0-6 64 0 0,0 6-64 0 0,0-6 0 0 0,0 0 0 0 0,1 7 0 0 0,-1-7 0 0 0,0 6 0 0 0,0-6 0 0 0,0 0 0 0 0,0 6 0 0 0,0-6 0 0 0,0 6 0 0 0,0-6 0 0 0,0 0 0 0 0,0 6 0 0 0,0-6-80 0 0,0 6 80 0 0,0-6 0 0 0,0 6 120 0 0,1-6-16 0 0,-1 6 0 0 0,0-6-104 0 0,0 6 0 0 0,0-6 0 0 0,0 0 0 0 0,0 0 0 0 0,0 0 0 0 0,0 6 0 0 0,0-6 0 0 0,0 0 0 0 0,0 6 0 0 0,0-6 0 0 0,0 0 0 0 0,0 0 0 0 0,-6 6 0 0 0,13-6 0 0 0,-7 0 0 0 0,0 6 0 0 0,-6-6 72 0 0,6 0-72 0 0,0 6 64 0 0,0-6-64 0 0,0 0 0 0 0,0 6 0 0 0,0-6 0 0 0,0 0 0 0 0,1 0 0 0 0,-7 6 0 0 0,6-6 0 0 0,-1 0 64 0 0,1 0 0 0 0,1 6 0 0 0,-7-6 0 0 0,6 0-64 0 0,0 0 0 0 0,0 0 0 0 0,-6 6 0 0 0,0-6 0 0 0,6 0 0 0 0,0 0 0 0 0,-6 0 0 0 0,6 6 0 0 0,0-6 0 0 0,0 0 0 0 0,0 0 0 0 0,-6 0 0 0 0,6 0 0 0 0,1 6 0 0 0,-7-6 64 0 0,6 0-64 0 0,0 0 0 0 0,-6 0 0 0 0,6 0 0 0 0,0 0 0 0 0,0 0 0 0 0,0 0 0 0 0,-6 0 0 0 0,6 0 0 0 0,0 0 0 0 0,0 0 64 0 0,0 0-64 0 0,0 0 0 0 0,0 0 0 0 0,-6 0 0 0 0,6 0 0 0 0,-6 0 0 0 0,6-6 0 0 0,7 6 0 0 0,-7 0 0 0 0,0 0 0 0 0,0-6 64 0 0,0 6-64 0 0,0-6 96 0 0,0 6-96 0 0,6 0 0 0 0,-6-6 72 0 0,0 6-72 0 0,6 0 0 0 0,-6-6 0 0 0,1 6 0 0 0,-1 0 0 0 0,0-6 0 0 0,0 6 0 0 0,0 0 0 0 0,6-6 0 0 0,-6 6 0 0 0,0-6 0 0 0,0 0 0 0 0,0 6 0 0 0,0 0 0 0 0,0-6 0 0 0,6 0 0 0 0,-5 0 0 0 0,-1 0 0 0 0,0 6 0 0 0,0-6 0 0 0,6 6 0 0 0,-6-6 0 0 0,0 0 0 0 0,0 6 0 0 0,0-6 0 0 0,0 0 0 0 0,0 0 0 0 0,0 6 0 0 0,0-7 0 0 0,7 1 0 0 0,-7 6 0 0 0,0-6 0 0 0,0 0 0 0 0,0 0 0 0 0,0 6 0 0 0,0-6 0 0 0,0 0 0 0 0,0 6 0 0 0,0-6 0 0 0,1 0 0 0 0,-1 6 0 0 0,5-6 0 0 0,-5 6 0 0 0,1-6 0 0 0,-1 0 0 0 0,0 0 0 0 0,0 0 0 0 0,0 6 0 0 0,0-6 0 0 0,0 0 0 0 0,0 0 0 0 0,0 0 0 0 0,0 6 0 0 0,1-6 0 0 0,-1 0 0 0 0,0 0 0 0 0,-1 0 0 0 0,1-1 0 0 0,1 1 0 0 0,-1 6 0 0 0,0-6 0 0 0,0 0 0 0 0,0 0 0 0 0,0 1 0 0 0,6-8 0 0 0,-6 13 0 0 0,0-6 0 0 0,7 0 0 0 0,-7 0 0 0 0,0 0 0 0 0,0-6 0 0 0,0 6 0 0 0,6 0 0 0 0,-6 0 0 0 0,0 0 0 0 0,6 0 0 0 0,-6 0 0 0 0,0 0 0 0 0,0 0-96 0 0,1-1 96 0 0,5 2-96 0 0,-6-7 96 0 0,0 6 0 0 0,0 0 0 0 0,-6 0 64 0 0,12-1-64 0 0,-12 1 0 0 0,6 0 0 0 0,0 0 0 0 0,0 0 0 0 0,0 0 0 0 0,0 0 0 0 0,0 0-64 0 0,-6 0 64 0 0,6-6 0 0 0,1 6 0 0 0,-1 0 0 0 0,-6 0 0 0 0,6 0 0 0 0,0 0 0 0 0,0 0 0 0 0,-6-6 0 0 0,6 6-80 0 0,0 0 80 0 0,0 0 0 0 0,0-1 0 0 0,0 1 0 0 0,0-6 0 0 0,0 6 0 0 0,0 0 0 0 0,6 0 0 0 0,-12 0 0 0 0,0 0 0 0 0,13 0 0 0 0,-13 0 0 0 0,6 0 0 0 0,0 0 0 0 0,-6 0 0 0 0,0 0 0 0 0,6 0 0 0 0,0 0 0 0 0,-6 0 0 0 0,6 0 0 0 0,0 0 0 0 0,0 0 0 0 0,6 6 0 0 0,-12-6 0 0 0,7-1 0 0 0,-2 1 0 0 0,7 6 0 0 0,-5-5 0 0 0,-1 5 0 0 0,0-6 0 0 0,0 0-64 0 0,0 6 64 0 0,0-6 0 0 0,0-1 0 0 0,0 7 0 0 0,0-6 0 0 0,0 6 0 0 0,0-6 0 0 0,1 0 0 0 0,5 6 0 0 0,-7-6 0 0 0,2 0 0 0 0,-7 0 0 0 0,6 0-96 0 0,6 6 96 0 0,-6-6-104 0 0,0 0 104 0 0,0 6 0 0 0,6-6 0 0 0,-6 6 0 0 0,7-6 0 0 0,-1 6 0 0 0,-6-6 0 0 0,0 6 0 0 0,6-6 0 0 0,-6 6 0 0 0,0 0 0 0 0,0 0 0 0 0,6-6 80 0 0,-6 6-80 0 0,0 0 64 0 0,7 0-64 0 0,-13 0 0 0 0,12 0 0 0 0,-6-6 0 0 0,0 6 0 0 0,0 0 0 0 0,0 0 0 0 0,0 0 0 0 0,6 6 0 0 0,-6-6 0 0 0,0 0 0 0 0,-6 0 0 0 0,12 0 0 0 0,-6 0 0 0 0,7 0 0 0 0,-13 0 0 0 0,6 0 0 0 0,6 0 0 0 0,-6 0 0 0 0,0 0-96 0 0,6 0 96 0 0,-6 6 0 0 0,0-6 0 0 0,0 0 0 0 0,0 0 0 0 0,0 0 0 0 0,0 0 0 0 0,7 0 0 0 0,-7 6 0 0 0,-6-6 0 0 0,6 0 0 0 0,0 6 0 0 0,6-6 0 0 0,-6 0 0 0 0,6 6 0 0 0,-6-6 0 0 0,0 6 64 0 0,6-6-64 0 0,-6 6 0 0 0,1-6 0 0 0,-1 6 64 0 0,6-6-64 0 0,-6 6 0 0 0,0-6 0 0 0,0 6 0 0 0,6-6 0 0 0,-6 0 0 0 0,0 6 0 0 0,1 0 0 0 0,-1-6 0 0 0,-1 6 0 0 0,1 0 0 0 0,1-6 0 0 0,-1 6 0 0 0,0-6 0 0 0,0 7 0 0 0,0-7 0 0 0,0 6 0 0 0,6 0 0 0 0,-6-6 0 0 0,0 6 0 0 0,0-1 0 0 0,7-5 0 0 0,-7 6 0 0 0,0 1 0 0 0,0-7 0 0 0,0 6 0 0 0,0 0 0 0 0,0 0 0 0 0,0 0 0 0 0,0 0 0 0 0,0-6 0 0 0,0 6 0 0 0,-6 6 0 0 0,6-12 0 0 0,0 12 0 0 0,0-12 0 0 0,1 6 0 0 0,-1 0 0 0 0,0 0 0 0 0,0 0 0 0 0,0 0 0 0 0,-6 0 0 0 0,6 0 0 0 0,0 0 0 0 0,0 0 0 0 0,0 0 96 0 0,-6 0-96 0 0,6 1 96 0 0,0-1-96 0 0,-6 0 0 0 0,6 0 0 0 0,0 0-88 0 0,-6 0 88 0 0,6 0 0 0 0,0-6 0 0 0,1 6 0 0 0,-1 0 0 0 0,-6 0 0 0 0,6 0 0 0 0,0-6 0 0 0,-6 6 0 0 0,6 0 0 0 0,0-6 0 0 0,0 6 0 0 0,0 0 0 0 0,0 0 0 0 0,0-6 0 0 0,0 6 0 0 0,0 0 0 0 0,-6-6 72 0 0,6 6-72 0 0,0 0 0 0 0,0-6 64 0 0,1 6-64 0 0,-1 0 0 0 0,0-6 0 0 0,0 7 72 0 0,0-1-72 0 0,0 0 0 0 0,0 0 72 0 0,0-6-72 0 0,0 6 0 0 0,6 0 0 0 0,-12-1 0 0 0,12 2 0 0 0,-12-1 0 0 0,12 0 0 0 0,-12-6 0 0 0,7 6 0 0 0,-1 0 64 0 0,0 0-64 0 0,0 0 64 0 0,0 0-64 0 0,0 0 0 0 0,0-6 0 0 0,0 6-88 0 0,-6 0 88 0 0,6 0 0 0 0,0 0 0 0 0,1-6 0 0 0,-7 6 0 0 0,5 0 0 0 0,1 1 64 0 0,-6-1-64 0 0,6-6 0 0 0,0 5 0 0 0,-6-5 0 0 0,7 6-64 0 0,-1-6 64 0 0,-6 6 0 0 0,6 0 0 0 0,0-6 0 0 0,-6 6 0 0 0,6-6 0 0 0,0 0 0 0 0,-6 7 0 0 0,0-7-96 0 0,6 0 0 0 0,-6 6 0 0 0,6-6-6560 0 0,-6 6-1311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6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2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7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2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7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3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Shape 1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2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Shape 1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52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Shape 1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21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735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90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Shape 1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Shape 1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58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73425" y="1746975"/>
            <a:ext cx="4545900" cy="1680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27868B"/>
              </a:buClr>
              <a:buSzPct val="100000"/>
              <a:defRPr sz="4400">
                <a:solidFill>
                  <a:srgbClr val="27868B"/>
                </a:solidFill>
              </a:defRPr>
            </a:lvl1pPr>
            <a:lvl2pPr lvl="1">
              <a:spcBef>
                <a:spcPts val="0"/>
              </a:spcBef>
              <a:buClr>
                <a:srgbClr val="27868B"/>
              </a:buClr>
              <a:buSzPct val="100000"/>
              <a:defRPr sz="4400">
                <a:solidFill>
                  <a:srgbClr val="27868B"/>
                </a:solidFill>
              </a:defRPr>
            </a:lvl2pPr>
            <a:lvl3pPr lvl="2">
              <a:spcBef>
                <a:spcPts val="0"/>
              </a:spcBef>
              <a:buClr>
                <a:srgbClr val="27868B"/>
              </a:buClr>
              <a:buSzPct val="100000"/>
              <a:defRPr sz="4400">
                <a:solidFill>
                  <a:srgbClr val="27868B"/>
                </a:solidFill>
              </a:defRPr>
            </a:lvl3pPr>
            <a:lvl4pPr lvl="3">
              <a:spcBef>
                <a:spcPts val="0"/>
              </a:spcBef>
              <a:buClr>
                <a:srgbClr val="27868B"/>
              </a:buClr>
              <a:buSzPct val="100000"/>
              <a:defRPr sz="4400">
                <a:solidFill>
                  <a:srgbClr val="27868B"/>
                </a:solidFill>
              </a:defRPr>
            </a:lvl4pPr>
            <a:lvl5pPr lvl="4">
              <a:spcBef>
                <a:spcPts val="0"/>
              </a:spcBef>
              <a:buClr>
                <a:srgbClr val="27868B"/>
              </a:buClr>
              <a:buSzPct val="100000"/>
              <a:defRPr sz="4400">
                <a:solidFill>
                  <a:srgbClr val="27868B"/>
                </a:solidFill>
              </a:defRPr>
            </a:lvl5pPr>
            <a:lvl6pPr lvl="5">
              <a:spcBef>
                <a:spcPts val="0"/>
              </a:spcBef>
              <a:buClr>
                <a:srgbClr val="27868B"/>
              </a:buClr>
              <a:buSzPct val="100000"/>
              <a:defRPr sz="4400">
                <a:solidFill>
                  <a:srgbClr val="27868B"/>
                </a:solidFill>
              </a:defRPr>
            </a:lvl6pPr>
            <a:lvl7pPr lvl="6">
              <a:spcBef>
                <a:spcPts val="0"/>
              </a:spcBef>
              <a:buClr>
                <a:srgbClr val="27868B"/>
              </a:buClr>
              <a:buSzPct val="100000"/>
              <a:defRPr sz="4400">
                <a:solidFill>
                  <a:srgbClr val="27868B"/>
                </a:solidFill>
              </a:defRPr>
            </a:lvl7pPr>
            <a:lvl8pPr lvl="7">
              <a:spcBef>
                <a:spcPts val="0"/>
              </a:spcBef>
              <a:buClr>
                <a:srgbClr val="27868B"/>
              </a:buClr>
              <a:buSzPct val="100000"/>
              <a:defRPr sz="4400">
                <a:solidFill>
                  <a:srgbClr val="27868B"/>
                </a:solidFill>
              </a:defRPr>
            </a:lvl8pPr>
            <a:lvl9pPr lvl="8">
              <a:spcBef>
                <a:spcPts val="0"/>
              </a:spcBef>
              <a:buClr>
                <a:srgbClr val="27868B"/>
              </a:buClr>
              <a:buSzPct val="100000"/>
              <a:defRPr sz="4400">
                <a:solidFill>
                  <a:srgbClr val="27868B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12" name="Shape 12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3" name="Shape 13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6" name="Shape 16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7" name="Shape 17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" name="Shape 18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9" name="Shape 19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0" name="Shape 20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1" name="Shape 21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2" name="Shape 22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3" name="Shape 23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4" name="Shape 24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5" name="Shape 25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6" name="Shape 26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7" name="Shape 27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8" name="Shape 28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573433" y="-4549"/>
            <a:ext cx="8570402" cy="5152509"/>
            <a:chOff x="573433" y="-4550"/>
            <a:chExt cx="8570402" cy="5152509"/>
          </a:xfrm>
        </p:grpSpPr>
        <p:sp>
          <p:nvSpPr>
            <p:cNvPr id="30" name="Shape 30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1" name="Shape 31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2" name="Shape 32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3" name="Shape 33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4" name="Shape 34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5" name="Shape 35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6" name="Shape 36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7" name="Shape 37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8" name="Shape 38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9" name="Shape 39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0" name="Shape 40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1" name="Shape 41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2" name="Shape 42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3" name="Shape 43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4" name="Shape 44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45" name="Shape 45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46" name="Shape 46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7" name="Shape 47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8" name="Shape 48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9" name="Shape 49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0" name="Shape 50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1" name="Shape 51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2" name="Shape 52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3" name="Shape 53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4" name="Shape 54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5" name="Shape 55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6" name="Shape 56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7" name="Shape 57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8" name="Shape 58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9" name="Shape 59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0" name="Shape 60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1" name="Shape 61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62" name="Shape 62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63" name="Shape 6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5" name="Shape 65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6" name="Shape 66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7" name="Shape 67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8" name="Shape 68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9" name="Shape 69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0" name="Shape 70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1" name="Shape 71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" name="Shape 72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" name="Shape 73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4" name="Shape 74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" name="Shape 75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" name="Shape 76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" name="Shape 77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" name="Shape 78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9" name="Shape 79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" name="Shape 80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" name="Shape 81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2" name="Shape 82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573433" y="-4549"/>
            <a:ext cx="8570402" cy="5152509"/>
            <a:chOff x="573433" y="-4550"/>
            <a:chExt cx="8570402" cy="5152509"/>
          </a:xfrm>
        </p:grpSpPr>
        <p:sp>
          <p:nvSpPr>
            <p:cNvPr id="84" name="Shape 84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" name="Shape 85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6" name="Shape 86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7" name="Shape 87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8" name="Shape 88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9" name="Shape 89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90" name="Shape 90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91" name="Shape 91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92" name="Shape 92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93" name="Shape 9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94" name="Shape 94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95" name="Shape 95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96" name="Shape 96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97" name="Shape 97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98" name="Shape 98"/>
          <p:cNvGrpSpPr/>
          <p:nvPr/>
        </p:nvGrpSpPr>
        <p:grpSpPr>
          <a:xfrm>
            <a:off x="573433" y="-4549"/>
            <a:ext cx="8570402" cy="5152509"/>
            <a:chOff x="573433" y="-4550"/>
            <a:chExt cx="8570402" cy="5152509"/>
          </a:xfrm>
        </p:grpSpPr>
        <p:sp>
          <p:nvSpPr>
            <p:cNvPr id="99" name="Shape 99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4571991" y="1140478"/>
            <a:ext cx="4571845" cy="4007481"/>
            <a:chOff x="4571990" y="1140477"/>
            <a:chExt cx="4571845" cy="4007481"/>
          </a:xfrm>
        </p:grpSpPr>
        <p:sp>
          <p:nvSpPr>
            <p:cNvPr id="113" name="Shape 11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124" name="Shape 124"/>
          <p:cNvGrpSpPr/>
          <p:nvPr/>
        </p:nvGrpSpPr>
        <p:grpSpPr>
          <a:xfrm>
            <a:off x="4571991" y="-4549"/>
            <a:ext cx="4571845" cy="4579995"/>
            <a:chOff x="4571990" y="-4550"/>
            <a:chExt cx="4571845" cy="4579995"/>
          </a:xfrm>
        </p:grpSpPr>
        <p:sp>
          <p:nvSpPr>
            <p:cNvPr id="125" name="Shape 125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4571991" y="-4549"/>
            <a:ext cx="4571845" cy="5152509"/>
            <a:chOff x="4571990" y="-4550"/>
            <a:chExt cx="4571845" cy="5152509"/>
          </a:xfrm>
        </p:grpSpPr>
        <p:sp>
          <p:nvSpPr>
            <p:cNvPr id="137" name="Shape 137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149" name="Shape 149"/>
          <p:cNvGrpSpPr/>
          <p:nvPr/>
        </p:nvGrpSpPr>
        <p:grpSpPr>
          <a:xfrm>
            <a:off x="4571991" y="-4549"/>
            <a:ext cx="4571845" cy="5152509"/>
            <a:chOff x="4571990" y="-4550"/>
            <a:chExt cx="4571845" cy="5152509"/>
          </a:xfrm>
        </p:grpSpPr>
        <p:sp>
          <p:nvSpPr>
            <p:cNvPr id="150" name="Shape 150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63" name="Shape 163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165" name="Shape 165"/>
          <p:cNvGrpSpPr/>
          <p:nvPr/>
        </p:nvGrpSpPr>
        <p:grpSpPr>
          <a:xfrm>
            <a:off x="4571991" y="-4549"/>
            <a:ext cx="4571845" cy="5152509"/>
            <a:chOff x="4571990" y="-4550"/>
            <a:chExt cx="4571845" cy="5152509"/>
          </a:xfrm>
        </p:grpSpPr>
        <p:sp>
          <p:nvSpPr>
            <p:cNvPr id="166" name="Shape 166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67" name="Shape 167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68" name="Shape 168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75" name="Shape 175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77" name="Shape 177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178" name="Shape 178"/>
          <p:cNvGrpSpPr/>
          <p:nvPr/>
        </p:nvGrpSpPr>
        <p:grpSpPr>
          <a:xfrm>
            <a:off x="4571991" y="-4549"/>
            <a:ext cx="4571845" cy="5152509"/>
            <a:chOff x="4571990" y="-4550"/>
            <a:chExt cx="4571845" cy="5152509"/>
          </a:xfrm>
        </p:grpSpPr>
        <p:sp>
          <p:nvSpPr>
            <p:cNvPr id="179" name="Shape 179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0" name="Shape 180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sp>
        <p:nvSpPr>
          <p:cNvPr id="190" name="Shape 190"/>
          <p:cNvSpPr txBox="1">
            <a:spLocks noGrp="1"/>
          </p:cNvSpPr>
          <p:nvPr>
            <p:ph type="ctrTitle"/>
          </p:nvPr>
        </p:nvSpPr>
        <p:spPr>
          <a:xfrm>
            <a:off x="543900" y="2489091"/>
            <a:ext cx="34386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ubTitle" idx="1"/>
          </p:nvPr>
        </p:nvSpPr>
        <p:spPr>
          <a:xfrm>
            <a:off x="543900" y="3593393"/>
            <a:ext cx="34386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7868B"/>
              </a:buClr>
              <a:buSzPct val="100000"/>
              <a:buNone/>
              <a:defRPr sz="1800">
                <a:solidFill>
                  <a:srgbClr val="27868B"/>
                </a:solidFill>
              </a:defRPr>
            </a:lvl1pPr>
            <a:lvl2pPr lvl="1" rtl="0">
              <a:spcBef>
                <a:spcPts val="0"/>
              </a:spcBef>
              <a:buClr>
                <a:srgbClr val="27868B"/>
              </a:buClr>
              <a:buSzPct val="100000"/>
              <a:buNone/>
              <a:defRPr sz="1800">
                <a:solidFill>
                  <a:srgbClr val="27868B"/>
                </a:solidFill>
              </a:defRPr>
            </a:lvl2pPr>
            <a:lvl3pPr lvl="2" rtl="0">
              <a:spcBef>
                <a:spcPts val="0"/>
              </a:spcBef>
              <a:buClr>
                <a:srgbClr val="27868B"/>
              </a:buClr>
              <a:buSzPct val="100000"/>
              <a:buNone/>
              <a:defRPr sz="1800">
                <a:solidFill>
                  <a:srgbClr val="27868B"/>
                </a:solidFill>
              </a:defRPr>
            </a:lvl3pPr>
            <a:lvl4pPr lvl="3" rtl="0">
              <a:spcBef>
                <a:spcPts val="0"/>
              </a:spcBef>
              <a:buClr>
                <a:srgbClr val="27868B"/>
              </a:buClr>
              <a:buSzPct val="100000"/>
              <a:buNone/>
              <a:defRPr sz="1800">
                <a:solidFill>
                  <a:srgbClr val="27868B"/>
                </a:solidFill>
              </a:defRPr>
            </a:lvl4pPr>
            <a:lvl5pPr lvl="4" rtl="0">
              <a:spcBef>
                <a:spcPts val="0"/>
              </a:spcBef>
              <a:buClr>
                <a:srgbClr val="27868B"/>
              </a:buClr>
              <a:buSzPct val="100000"/>
              <a:buNone/>
              <a:defRPr sz="1800">
                <a:solidFill>
                  <a:srgbClr val="27868B"/>
                </a:solidFill>
              </a:defRPr>
            </a:lvl5pPr>
            <a:lvl6pPr lvl="5" rtl="0">
              <a:spcBef>
                <a:spcPts val="0"/>
              </a:spcBef>
              <a:buClr>
                <a:srgbClr val="27868B"/>
              </a:buClr>
              <a:buSzPct val="100000"/>
              <a:buNone/>
              <a:defRPr sz="1800">
                <a:solidFill>
                  <a:srgbClr val="27868B"/>
                </a:solidFill>
              </a:defRPr>
            </a:lvl6pPr>
            <a:lvl7pPr lvl="6" rtl="0">
              <a:spcBef>
                <a:spcPts val="0"/>
              </a:spcBef>
              <a:buClr>
                <a:srgbClr val="27868B"/>
              </a:buClr>
              <a:buSzPct val="100000"/>
              <a:buNone/>
              <a:defRPr sz="1800">
                <a:solidFill>
                  <a:srgbClr val="27868B"/>
                </a:solidFill>
              </a:defRPr>
            </a:lvl7pPr>
            <a:lvl8pPr lvl="7" rtl="0">
              <a:spcBef>
                <a:spcPts val="0"/>
              </a:spcBef>
              <a:buClr>
                <a:srgbClr val="27868B"/>
              </a:buClr>
              <a:buSzPct val="100000"/>
              <a:buNone/>
              <a:defRPr sz="1800">
                <a:solidFill>
                  <a:srgbClr val="27868B"/>
                </a:solidFill>
              </a:defRPr>
            </a:lvl8pPr>
            <a:lvl9pPr lvl="8" rtl="0">
              <a:spcBef>
                <a:spcPts val="0"/>
              </a:spcBef>
              <a:buClr>
                <a:srgbClr val="27868B"/>
              </a:buClr>
              <a:buSzPct val="100000"/>
              <a:buNone/>
              <a:defRPr sz="1800">
                <a:solidFill>
                  <a:srgbClr val="2786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Shape 288"/>
          <p:cNvGrpSpPr/>
          <p:nvPr/>
        </p:nvGrpSpPr>
        <p:grpSpPr>
          <a:xfrm>
            <a:off x="7431431" y="1712992"/>
            <a:ext cx="1712404" cy="2862454"/>
            <a:chOff x="7431431" y="1712991"/>
            <a:chExt cx="1712404" cy="2862454"/>
          </a:xfrm>
        </p:grpSpPr>
        <p:sp>
          <p:nvSpPr>
            <p:cNvPr id="289" name="Shape 28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7431431" y="1712992"/>
            <a:ext cx="1712404" cy="2862454"/>
            <a:chOff x="7431431" y="1712991"/>
            <a:chExt cx="1712404" cy="2862454"/>
          </a:xfrm>
        </p:grpSpPr>
        <p:sp>
          <p:nvSpPr>
            <p:cNvPr id="294" name="Shape 294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7431431" y="-4549"/>
            <a:ext cx="1712404" cy="5152509"/>
            <a:chOff x="7431431" y="-4550"/>
            <a:chExt cx="1712404" cy="5152509"/>
          </a:xfrm>
        </p:grpSpPr>
        <p:sp>
          <p:nvSpPr>
            <p:cNvPr id="297" name="Shape 297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302" name="Shape 302"/>
          <p:cNvGrpSpPr/>
          <p:nvPr/>
        </p:nvGrpSpPr>
        <p:grpSpPr>
          <a:xfrm>
            <a:off x="7431431" y="-4549"/>
            <a:ext cx="1712404" cy="5152509"/>
            <a:chOff x="7431431" y="-4550"/>
            <a:chExt cx="1712404" cy="5152509"/>
          </a:xfrm>
        </p:grpSpPr>
        <p:sp>
          <p:nvSpPr>
            <p:cNvPr id="303" name="Shape 30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7431431" y="-4549"/>
            <a:ext cx="1712404" cy="4579995"/>
            <a:chOff x="7431431" y="-4550"/>
            <a:chExt cx="1712404" cy="4579995"/>
          </a:xfrm>
        </p:grpSpPr>
        <p:sp>
          <p:nvSpPr>
            <p:cNvPr id="311" name="Shape 311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316" name="Shape 316"/>
          <p:cNvGrpSpPr/>
          <p:nvPr/>
        </p:nvGrpSpPr>
        <p:grpSpPr>
          <a:xfrm>
            <a:off x="7431431" y="567964"/>
            <a:ext cx="1712404" cy="4579995"/>
            <a:chOff x="7431431" y="567964"/>
            <a:chExt cx="1712404" cy="4579995"/>
          </a:xfrm>
        </p:grpSpPr>
        <p:sp>
          <p:nvSpPr>
            <p:cNvPr id="317" name="Shape 317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6408300" cy="326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Shape 407"/>
          <p:cNvGrpSpPr/>
          <p:nvPr/>
        </p:nvGrpSpPr>
        <p:grpSpPr>
          <a:xfrm>
            <a:off x="7431431" y="1712992"/>
            <a:ext cx="1712404" cy="2862454"/>
            <a:chOff x="7431431" y="1712991"/>
            <a:chExt cx="1712404" cy="2862454"/>
          </a:xfrm>
        </p:grpSpPr>
        <p:sp>
          <p:nvSpPr>
            <p:cNvPr id="408" name="Shape 408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09" name="Shape 409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7431431" y="1712992"/>
            <a:ext cx="1712404" cy="2862454"/>
            <a:chOff x="7431431" y="1712991"/>
            <a:chExt cx="1712404" cy="2862454"/>
          </a:xfrm>
        </p:grpSpPr>
        <p:sp>
          <p:nvSpPr>
            <p:cNvPr id="413" name="Shape 413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415" name="Shape 415"/>
          <p:cNvGrpSpPr/>
          <p:nvPr/>
        </p:nvGrpSpPr>
        <p:grpSpPr>
          <a:xfrm>
            <a:off x="7431431" y="-4549"/>
            <a:ext cx="1712404" cy="5152509"/>
            <a:chOff x="7431431" y="-4550"/>
            <a:chExt cx="1712404" cy="5152509"/>
          </a:xfrm>
        </p:grpSpPr>
        <p:sp>
          <p:nvSpPr>
            <p:cNvPr id="416" name="Shape 416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17" name="Shape 417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18" name="Shape 418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7431431" y="-4549"/>
            <a:ext cx="1712404" cy="5152509"/>
            <a:chOff x="7431431" y="-4550"/>
            <a:chExt cx="1712404" cy="5152509"/>
          </a:xfrm>
        </p:grpSpPr>
        <p:sp>
          <p:nvSpPr>
            <p:cNvPr id="422" name="Shape 422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26" name="Shape 426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27" name="Shape 427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28" name="Shape 428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429" name="Shape 429"/>
          <p:cNvGrpSpPr/>
          <p:nvPr/>
        </p:nvGrpSpPr>
        <p:grpSpPr>
          <a:xfrm>
            <a:off x="7431431" y="-4549"/>
            <a:ext cx="1712404" cy="4579995"/>
            <a:chOff x="7431431" y="-4550"/>
            <a:chExt cx="1712404" cy="4579995"/>
          </a:xfrm>
        </p:grpSpPr>
        <p:sp>
          <p:nvSpPr>
            <p:cNvPr id="430" name="Shape 430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33" name="Shape 433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34" name="Shape 434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7431431" y="567964"/>
            <a:ext cx="1712404" cy="4579995"/>
            <a:chOff x="7431431" y="567964"/>
            <a:chExt cx="1712404" cy="4579995"/>
          </a:xfrm>
        </p:grpSpPr>
        <p:sp>
          <p:nvSpPr>
            <p:cNvPr id="436" name="Shape 436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37" name="Shape 437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38" name="Shape 438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439" name="Shape 439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457200" y="1559025"/>
            <a:ext cx="3110400" cy="3012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body" idx="2"/>
          </p:nvPr>
        </p:nvSpPr>
        <p:spPr>
          <a:xfrm>
            <a:off x="3755024" y="1559025"/>
            <a:ext cx="3110400" cy="3012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Shape 565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566" name="Shape 566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67" name="Shape 567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68" name="Shape 568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69" name="Shape 569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70" name="Shape 570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71" name="Shape 571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72" name="Shape 572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73" name="Shape 573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574" name="Shape 574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575" name="Shape 575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76" name="Shape 576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77" name="Shape 577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78" name="Shape 578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79" name="Shape 579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80" name="Shape 580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582" name="Shape 582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83" name="Shape 583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84" name="Shape 584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85" name="Shape 585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86" name="Shape 586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87" name="Shape 587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88" name="Shape 588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89" name="Shape 589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591" name="Shape 591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92" name="Shape 592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94" name="Shape 594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95" name="Shape 595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96" name="Shape 596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97" name="Shape 597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98" name="Shape 598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599" name="Shape 599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00" name="Shape 600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601" name="Shape 601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602" name="Shape 602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03" name="Shape 603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04" name="Shape 604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05" name="Shape 605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06" name="Shape 606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07" name="Shape 607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08" name="Shape 608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610" name="Shape 610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11" name="Shape 611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12" name="Shape 612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13" name="Shape 61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14" name="Shape 614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15" name="Shape 61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616" name="Shape 616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sp>
        <p:nvSpPr>
          <p:cNvPr id="617" name="Shape 617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 mosaic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718" name="Shape 718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719" name="Shape 719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1" name="Shape 721"/>
            <p:cNvSpPr/>
            <p:nvPr/>
          </p:nvSpPr>
          <p:spPr>
            <a:xfrm>
              <a:off x="573433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2" name="Shape 722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3" name="Shape 723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4" name="Shape 724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5" name="Shape 725"/>
            <p:cNvSpPr/>
            <p:nvPr/>
          </p:nvSpPr>
          <p:spPr>
            <a:xfrm>
              <a:off x="1720337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6" name="Shape 726"/>
            <p:cNvSpPr/>
            <p:nvPr/>
          </p:nvSpPr>
          <p:spPr>
            <a:xfrm>
              <a:off x="1146891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8" name="Shape 728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29" name="Shape 729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2293783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1" name="Shape 731"/>
            <p:cNvSpPr/>
            <p:nvPr/>
          </p:nvSpPr>
          <p:spPr>
            <a:xfrm>
              <a:off x="4014120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2" name="Shape 732"/>
            <p:cNvSpPr/>
            <p:nvPr/>
          </p:nvSpPr>
          <p:spPr>
            <a:xfrm>
              <a:off x="3440674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3" name="Shape 73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4" name="Shape 734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5" name="Shape 735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6" name="Shape 736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7" name="Shape 737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8" name="Shape 738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39" name="Shape 73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41" name="Shape 741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42" name="Shape 742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43" name="Shape 74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745" name="Shape 745"/>
            <p:cNvSpPr/>
            <p:nvPr/>
          </p:nvSpPr>
          <p:spPr>
            <a:xfrm>
              <a:off x="573433" y="1140477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172033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1146891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2" name="Shape 752"/>
            <p:cNvSpPr/>
            <p:nvPr/>
          </p:nvSpPr>
          <p:spPr>
            <a:xfrm>
              <a:off x="2867228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4" name="Shape 754"/>
            <p:cNvSpPr/>
            <p:nvPr/>
          </p:nvSpPr>
          <p:spPr>
            <a:xfrm>
              <a:off x="2293783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6" name="Shape 756"/>
            <p:cNvSpPr/>
            <p:nvPr/>
          </p:nvSpPr>
          <p:spPr>
            <a:xfrm>
              <a:off x="401412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4014120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5" name="Shape 765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769" name="Shape 769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770" name="Shape 770"/>
            <p:cNvSpPr/>
            <p:nvPr/>
          </p:nvSpPr>
          <p:spPr>
            <a:xfrm>
              <a:off x="573433" y="171299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2" name="Shape 772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3" name="Shape 773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4" name="Shape 774"/>
            <p:cNvSpPr/>
            <p:nvPr/>
          </p:nvSpPr>
          <p:spPr>
            <a:xfrm>
              <a:off x="1146891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5" name="Shape 775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6" name="Shape 776"/>
            <p:cNvSpPr/>
            <p:nvPr/>
          </p:nvSpPr>
          <p:spPr>
            <a:xfrm>
              <a:off x="2867228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7" name="Shape 777"/>
            <p:cNvSpPr/>
            <p:nvPr/>
          </p:nvSpPr>
          <p:spPr>
            <a:xfrm>
              <a:off x="2867228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79" name="Shape 779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3440674" y="2858018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5" name="Shape 785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6" name="Shape 786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7" name="Shape 787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8" name="Shape 788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89" name="Shape 789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794" name="Shape 794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795" name="Shape 795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573433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1720337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0" name="Shape 800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1" name="Shape 801"/>
            <p:cNvSpPr/>
            <p:nvPr/>
          </p:nvSpPr>
          <p:spPr>
            <a:xfrm>
              <a:off x="2867228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2" name="Shape 802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3" name="Shape 803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5" name="Shape 805"/>
            <p:cNvSpPr/>
            <p:nvPr/>
          </p:nvSpPr>
          <p:spPr>
            <a:xfrm>
              <a:off x="3440674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7" name="Shape 807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09" name="Shape 809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0" name="Shape 810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1" name="Shape 811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2" name="Shape 812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3" name="Shape 81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4" name="Shape 814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6" name="Shape 816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7" name="Shape 817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19" name="Shape 819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821" name="Shape 821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22" name="Shape 822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23" name="Shape 823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1720337" y="1140477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25" name="Shape 825"/>
            <p:cNvSpPr/>
            <p:nvPr/>
          </p:nvSpPr>
          <p:spPr>
            <a:xfrm>
              <a:off x="1146891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2293783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28" name="Shape 828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29" name="Shape 829"/>
            <p:cNvSpPr/>
            <p:nvPr/>
          </p:nvSpPr>
          <p:spPr>
            <a:xfrm>
              <a:off x="401412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0" name="Shape 830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3440674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2" name="Shape 832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4" name="Shape 834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5" name="Shape 835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6" name="Shape 836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7" name="Shape 837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8" name="Shape 838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39" name="Shape 839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40" name="Shape 840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41" name="Shape 841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42" name="Shape 842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43" name="Shape 843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  <p:grpSp>
        <p:nvGrpSpPr>
          <p:cNvPr id="844" name="Shape 844"/>
          <p:cNvGrpSpPr/>
          <p:nvPr/>
        </p:nvGrpSpPr>
        <p:grpSpPr>
          <a:xfrm>
            <a:off x="1" y="-4549"/>
            <a:ext cx="9143835" cy="5152509"/>
            <a:chOff x="0" y="-4550"/>
            <a:chExt cx="9143835" cy="5152509"/>
          </a:xfrm>
        </p:grpSpPr>
        <p:sp>
          <p:nvSpPr>
            <p:cNvPr id="845" name="Shape 845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46" name="Shape 846"/>
            <p:cNvSpPr/>
            <p:nvPr/>
          </p:nvSpPr>
          <p:spPr>
            <a:xfrm>
              <a:off x="573433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47" name="Shape 847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48" name="Shape 848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49" name="Shape 849"/>
            <p:cNvSpPr/>
            <p:nvPr/>
          </p:nvSpPr>
          <p:spPr>
            <a:xfrm>
              <a:off x="1720337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0" name="Shape 850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1" name="Shape 851"/>
            <p:cNvSpPr/>
            <p:nvPr/>
          </p:nvSpPr>
          <p:spPr>
            <a:xfrm>
              <a:off x="1146891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2" name="Shape 852"/>
            <p:cNvSpPr/>
            <p:nvPr/>
          </p:nvSpPr>
          <p:spPr>
            <a:xfrm>
              <a:off x="2867228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3" name="Shape 853"/>
            <p:cNvSpPr/>
            <p:nvPr/>
          </p:nvSpPr>
          <p:spPr>
            <a:xfrm>
              <a:off x="2293783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4" name="Shape 854"/>
            <p:cNvSpPr/>
            <p:nvPr/>
          </p:nvSpPr>
          <p:spPr>
            <a:xfrm>
              <a:off x="2293783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5" name="Shape 855"/>
            <p:cNvSpPr/>
            <p:nvPr/>
          </p:nvSpPr>
          <p:spPr>
            <a:xfrm>
              <a:off x="4014120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6" name="Shape 856"/>
            <p:cNvSpPr/>
            <p:nvPr/>
          </p:nvSpPr>
          <p:spPr>
            <a:xfrm>
              <a:off x="3440674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7" name="Shape 857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8" name="Shape 858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59" name="Shape 859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60" name="Shape 860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61" name="Shape 861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62" name="Shape 862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63" name="Shape 863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64" name="Shape 864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65" name="Shape 86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66" name="Shape 866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  <p:sp>
          <p:nvSpPr>
            <p:cNvPr id="867" name="Shape 867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7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 mosaic small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70" name="Shape 870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871" name="Shape 871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872" name="Shape 872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73" name="Shape 873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74" name="Shape 87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75" name="Shape 875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76" name="Shape 876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77" name="Shape 877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78" name="Shape 878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79" name="Shape 879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0" name="Shape 880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1" name="Shape 881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8" name="Shape 888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92" name="Shape 892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96" name="Shape 896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897" name="Shape 897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898" name="Shape 898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899" name="Shape 899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0" name="Shape 900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1" name="Shape 901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2" name="Shape 902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3" name="Shape 903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4" name="Shape 90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5" name="Shape 905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6" name="Shape 906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7" name="Shape 907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8" name="Shape 908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09" name="Shape 909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0" name="Shape 910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1" name="Shape 911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2" name="Shape 912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3" name="Shape 913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4" name="Shape 9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5" name="Shape 915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6" name="Shape 916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7" name="Shape 917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8" name="Shape 918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19" name="Shape 919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21" name="Shape 921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22" name="Shape 922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923" name="Shape 923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924" name="Shape 92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25" name="Shape 925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26" name="Shape 926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27" name="Shape 927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28" name="Shape 928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29" name="Shape 929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0" name="Shape 930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1" name="Shape 931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2" name="Shape 932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3" name="Shape 933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4" name="Shape 93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5" name="Shape 935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6" name="Shape 936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7" name="Shape 937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8" name="Shape 938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39" name="Shape 939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40" name="Shape 940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41" name="Shape 941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42" name="Shape 942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43" name="Shape 943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44" name="Shape 94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45" name="Shape 945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46" name="Shape 946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47" name="Shape 947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48" name="Shape 948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949" name="Shape 949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950" name="Shape 950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51" name="Shape 951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52" name="Shape 952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53" name="Shape 953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54" name="Shape 95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55" name="Shape 955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56" name="Shape 956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57" name="Shape 957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58" name="Shape 958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59" name="Shape 959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0" name="Shape 960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1" name="Shape 961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3" name="Shape 963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4" name="Shape 96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5" name="Shape 965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6" name="Shape 966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7" name="Shape 967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8" name="Shape 968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69" name="Shape 969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70" name="Shape 970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71" name="Shape 971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72" name="Shape 972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73" name="Shape 973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74" name="Shape 97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</p:grpSp>
      <p:grpSp>
        <p:nvGrpSpPr>
          <p:cNvPr id="975" name="Shape 975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976" name="Shape 976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977" name="Shape 977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78" name="Shape 978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79" name="Shape 979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0" name="Shape 980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1" name="Shape 981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2" name="Shape 982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3" name="Shape 983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4" name="Shape 98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5" name="Shape 985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6" name="Shape 986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7" name="Shape 987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8" name="Shape 988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89" name="Shape 989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0" name="Shape 990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1" name="Shape 991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2" name="Shape 992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3" name="Shape 993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4" name="Shape 99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5" name="Shape 995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6" name="Shape 996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7" name="Shape 997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8" name="Shape 998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999" name="Shape 999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00" name="Shape 1000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001" name="Shape 1001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002" name="Shape 1002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03" name="Shape 1003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04" name="Shape 100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05" name="Shape 1005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06" name="Shape 1006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07" name="Shape 1007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08" name="Shape 1008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09" name="Shape 1009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0" name="Shape 1010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2" name="Shape 1012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3" name="Shape 1013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4" name="Shape 10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5" name="Shape 1015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6" name="Shape 1016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7" name="Shape 1017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8" name="Shape 1018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20" name="Shape 1020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21" name="Shape 1021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23" name="Shape 1023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026" name="Shape 1026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29" name="Shape 1029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0" name="Shape 1030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2" name="Shape 1032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3" name="Shape 1033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4" name="Shape 103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5" name="Shape 1035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6" name="Shape 1036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7" name="Shape 1037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8" name="Shape 1038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39" name="Shape 1039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0" name="Shape 1040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1" name="Shape 1041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2" name="Shape 1042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3" name="Shape 1043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4" name="Shape 104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5" name="Shape 1045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6" name="Shape 1046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7" name="Shape 1047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8" name="Shape 1048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49" name="Shape 1049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50" name="Shape 1050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051" name="Shape 1051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052" name="Shape 1052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54" name="Shape 105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55" name="Shape 1055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56" name="Shape 1056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57" name="Shape 1057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58" name="Shape 1058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59" name="Shape 1059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0" name="Shape 1060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1" name="Shape 1061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2" name="Shape 1062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3" name="Shape 1063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4" name="Shape 106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5" name="Shape 1065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6" name="Shape 1066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7" name="Shape 1067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69" name="Shape 1069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70" name="Shape 1070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71" name="Shape 1071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72" name="Shape 1072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73" name="Shape 1073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74" name="Shape 107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75" name="Shape 1075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</p:grpSp>
      <p:grpSp>
        <p:nvGrpSpPr>
          <p:cNvPr id="1076" name="Shape 1076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077" name="Shape 1077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078" name="Shape 1078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79" name="Shape 1079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0" name="Shape 1080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1" name="Shape 1081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2" name="Shape 1082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3" name="Shape 1083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4" name="Shape 108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5" name="Shape 1085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6" name="Shape 1086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7" name="Shape 1087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8" name="Shape 1088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89" name="Shape 1089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0" name="Shape 1090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1" name="Shape 1091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2" name="Shape 1092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3" name="Shape 1093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4" name="Shape 109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5" name="Shape 1095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6" name="Shape 1096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7" name="Shape 1097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8" name="Shape 1098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099" name="Shape 1099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00" name="Shape 1100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01" name="Shape 1101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102" name="Shape 1102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103" name="Shape 1103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04" name="Shape 110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05" name="Shape 1105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06" name="Shape 1106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07" name="Shape 1107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08" name="Shape 1108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0" name="Shape 1110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1" name="Shape 1111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3" name="Shape 1113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4" name="Shape 11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5" name="Shape 1115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7" name="Shape 1117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8" name="Shape 1118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19" name="Shape 1119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20" name="Shape 1120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25" name="Shape 1125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26" name="Shape 1126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127" name="Shape 1127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128" name="Shape 1128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29" name="Shape 1129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0" name="Shape 1130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1" name="Shape 1131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2" name="Shape 1132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3" name="Shape 1133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4" name="Shape 113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5" name="Shape 1135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6" name="Shape 1136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7" name="Shape 1137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8" name="Shape 1138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39" name="Shape 1139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0" name="Shape 1140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1" name="Shape 1141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2" name="Shape 1142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3" name="Shape 1143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5" name="Shape 1145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6" name="Shape 1146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7" name="Shape 1147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8" name="Shape 1148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50" name="Shape 1150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152" name="Shape 1152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153" name="Shape 1153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56" name="Shape 1156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0" name="Shape 1160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2" name="Shape 1162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3" name="Shape 1163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4" name="Shape 116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5" name="Shape 1165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6" name="Shape 1166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7" name="Shape 1167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70" name="Shape 1170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71" name="Shape 1171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72" name="Shape 1172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73" name="Shape 1173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74" name="Shape 117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75" name="Shape 1175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76" name="Shape 1176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</p:grpSp>
      <p:grpSp>
        <p:nvGrpSpPr>
          <p:cNvPr id="1177" name="Shape 1177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178" name="Shape 1178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179" name="Shape 1179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0" name="Shape 1180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1" name="Shape 1181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2" name="Shape 1182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3" name="Shape 1183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4" name="Shape 118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5" name="Shape 1185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6" name="Shape 1186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7" name="Shape 1187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8" name="Shape 1188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89" name="Shape 1189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0" name="Shape 1190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1" name="Shape 1191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2" name="Shape 1192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3" name="Shape 1193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4" name="Shape 119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7" name="Shape 1197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8" name="Shape 1198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199" name="Shape 1199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00" name="Shape 1200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02" name="Shape 1202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03" name="Shape 1203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204" name="Shape 120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205" name="Shape 1205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06" name="Shape 1206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07" name="Shape 1207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08" name="Shape 1208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09" name="Shape 1209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0" name="Shape 1210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1" name="Shape 1211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2" name="Shape 1212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3" name="Shape 1213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4" name="Shape 12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5" name="Shape 1215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6" name="Shape 1216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7" name="Shape 1217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8" name="Shape 1218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19" name="Shape 1219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0" name="Shape 1220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1" name="Shape 1221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2" name="Shape 1222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3" name="Shape 1223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4" name="Shape 122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5" name="Shape 1225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6" name="Shape 1226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7" name="Shape 1227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8" name="Shape 1228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230" name="Shape 1230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231" name="Shape 1231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32" name="Shape 1232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33" name="Shape 1233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34" name="Shape 123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35" name="Shape 1235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36" name="Shape 1236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37" name="Shape 1237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38" name="Shape 1238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39" name="Shape 1239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0" name="Shape 1240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1" name="Shape 1241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2" name="Shape 1242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3" name="Shape 1243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4" name="Shape 124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5" name="Shape 1245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6" name="Shape 1246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7" name="Shape 1247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8" name="Shape 1248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49" name="Shape 1249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50" name="Shape 1250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51" name="Shape 1251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52" name="Shape 1252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53" name="Shape 1253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54" name="Shape 125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55" name="Shape 1255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256" name="Shape 1256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257" name="Shape 1257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58" name="Shape 1258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59" name="Shape 1259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0" name="Shape 1260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1" name="Shape 1261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2" name="Shape 1262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3" name="Shape 1263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4" name="Shape 126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5" name="Shape 1265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6" name="Shape 1266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7" name="Shape 1267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8" name="Shape 1268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69" name="Shape 1269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0" name="Shape 1270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1" name="Shape 1271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2" name="Shape 1272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3" name="Shape 1273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4" name="Shape 127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5" name="Shape 1275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6" name="Shape 1276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7" name="Shape 1277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8" name="Shape 1278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79" name="Shape 1279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80" name="Shape 1280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81" name="Shape 1281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</p:grpSp>
      <p:grpSp>
        <p:nvGrpSpPr>
          <p:cNvPr id="1282" name="Shape 1282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283" name="Shape 1283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284" name="Shape 128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85" name="Shape 1285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86" name="Shape 1286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87" name="Shape 1287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88" name="Shape 1288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89" name="Shape 1289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0" name="Shape 1290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1" name="Shape 1291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2" name="Shape 1292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3" name="Shape 1293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4" name="Shape 129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5" name="Shape 1295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6" name="Shape 1296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7" name="Shape 1297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8" name="Shape 1298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299" name="Shape 1299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00" name="Shape 1300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01" name="Shape 1301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02" name="Shape 1302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03" name="Shape 1303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04" name="Shape 130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06" name="Shape 1306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307" name="Shape 1307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308" name="Shape 1308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09" name="Shape 1309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0" name="Shape 1310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1" name="Shape 1311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2" name="Shape 1312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3" name="Shape 1313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4" name="Shape 13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5" name="Shape 1315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6" name="Shape 1316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7" name="Shape 1317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8" name="Shape 1318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19" name="Shape 1319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0" name="Shape 1320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1" name="Shape 1321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2" name="Shape 1322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3" name="Shape 1323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4" name="Shape 132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5" name="Shape 1325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6" name="Shape 1326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7" name="Shape 1327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8" name="Shape 1328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29" name="Shape 1329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30" name="Shape 1330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331" name="Shape 1331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332" name="Shape 1332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33" name="Shape 1333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35" name="Shape 1335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36" name="Shape 1336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38" name="Shape 1338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0" name="Shape 1340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1" name="Shape 1341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2" name="Shape 1342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3" name="Shape 1343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4" name="Shape 134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5" name="Shape 1345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6" name="Shape 1346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7" name="Shape 1347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8" name="Shape 1348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49" name="Shape 1349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50" name="Shape 1350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51" name="Shape 1351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52" name="Shape 1352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53" name="Shape 1353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54" name="Shape 135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355" name="Shape 1355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356" name="Shape 1356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57" name="Shape 1357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58" name="Shape 1358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59" name="Shape 1359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0" name="Shape 1360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1" name="Shape 1361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2" name="Shape 1362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3" name="Shape 1363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4" name="Shape 136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5" name="Shape 1365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6" name="Shape 1366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7" name="Shape 1367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8" name="Shape 1368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69" name="Shape 1369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70" name="Shape 1370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71" name="Shape 1371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72" name="Shape 1372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73" name="Shape 1373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74" name="Shape 137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75" name="Shape 1375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76" name="Shape 1376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77" name="Shape 1377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78" name="Shape 1378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</p:grpSp>
      <p:grpSp>
        <p:nvGrpSpPr>
          <p:cNvPr id="1379" name="Shape 1379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380" name="Shape 1380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381" name="Shape 1381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82" name="Shape 1382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83" name="Shape 1383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84" name="Shape 138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85" name="Shape 1385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86" name="Shape 1386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87" name="Shape 1387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88" name="Shape 1388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89" name="Shape 1389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0" name="Shape 1390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1" name="Shape 1391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2" name="Shape 1392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3" name="Shape 1393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4" name="Shape 139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5" name="Shape 1395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6" name="Shape 1396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7" name="Shape 1397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8" name="Shape 1398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399" name="Shape 1399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00" name="Shape 1400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01" name="Shape 1401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02" name="Shape 1402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03" name="Shape 1403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404" name="Shape 140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405" name="Shape 1405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06" name="Shape 1406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07" name="Shape 1407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08" name="Shape 1408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09" name="Shape 1409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0" name="Shape 1410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1" name="Shape 1411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2" name="Shape 1412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3" name="Shape 1413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4" name="Shape 14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5" name="Shape 1415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6" name="Shape 1416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7" name="Shape 1417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8" name="Shape 1418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19" name="Shape 1419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20" name="Shape 1420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21" name="Shape 1421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22" name="Shape 1422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23" name="Shape 1423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24" name="Shape 142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25" name="Shape 1425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26" name="Shape 1426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27" name="Shape 1427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428" name="Shape 1428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429" name="Shape 1429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0" name="Shape 1430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1" name="Shape 1431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2" name="Shape 1432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3" name="Shape 1433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4" name="Shape 143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5" name="Shape 1435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6" name="Shape 1436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7" name="Shape 1437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8" name="Shape 1438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39" name="Shape 1439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0" name="Shape 1440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1" name="Shape 1441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2" name="Shape 1442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3" name="Shape 1443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4" name="Shape 144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5" name="Shape 1445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6" name="Shape 1446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7" name="Shape 1447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8" name="Shape 1448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49" name="Shape 1449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50" name="Shape 1450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51" name="Shape 1451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  <p:grpSp>
          <p:nvGrpSpPr>
            <p:cNvPr id="1452" name="Shape 1452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453" name="Shape 1453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54" name="Shape 145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55" name="Shape 1455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56" name="Shape 1456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57" name="Shape 1457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58" name="Shape 1458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0" name="Shape 1460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1" name="Shape 1461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2" name="Shape 1462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3" name="Shape 1463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4" name="Shape 146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5" name="Shape 1465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6" name="Shape 1466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7" name="Shape 1467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8" name="Shape 1468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69" name="Shape 1469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70" name="Shape 1470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71" name="Shape 1471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72" name="Shape 1472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73" name="Shape 1473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74" name="Shape 147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  <p:sp>
            <p:nvSpPr>
              <p:cNvPr id="1475" name="Shape 1475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7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9ED155"/>
              </a:buClr>
              <a:buSzPct val="100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9ED155"/>
              </a:buClr>
              <a:buSzPct val="100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9ED155"/>
              </a:buClr>
              <a:buSzPct val="100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9ED155"/>
              </a:buClr>
              <a:buSzPct val="100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9ED155"/>
              </a:buClr>
              <a:buSzPct val="100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9ED155"/>
              </a:buClr>
              <a:buSzPct val="100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9ED155"/>
              </a:buClr>
              <a:buSzPct val="100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9ED155"/>
              </a:buClr>
              <a:buSzPct val="100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9ED155"/>
              </a:buClr>
              <a:buSzPct val="100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6408300" cy="326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ED155"/>
              </a:buClr>
              <a:buSzPct val="100000"/>
              <a:buFont typeface="Muli Light"/>
              <a:buChar char="▪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>
              <a:spcBef>
                <a:spcPts val="480"/>
              </a:spcBef>
              <a:buClr>
                <a:srgbClr val="9ED155"/>
              </a:buClr>
              <a:buSzPct val="100000"/>
              <a:buFont typeface="Muli Light"/>
              <a:buChar char="□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lvl="2">
              <a:spcBef>
                <a:spcPts val="480"/>
              </a:spcBef>
              <a:buClr>
                <a:srgbClr val="9ED155"/>
              </a:buClr>
              <a:buSzPct val="1000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lvl="3">
              <a:spcBef>
                <a:spcPts val="360"/>
              </a:spcBef>
              <a:buClr>
                <a:srgbClr val="266D78"/>
              </a:buClr>
              <a:buSzPct val="1000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lvl="4">
              <a:spcBef>
                <a:spcPts val="360"/>
              </a:spcBef>
              <a:buClr>
                <a:srgbClr val="266D78"/>
              </a:buClr>
              <a:buSzPct val="1000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lvl="5">
              <a:spcBef>
                <a:spcPts val="360"/>
              </a:spcBef>
              <a:buClr>
                <a:srgbClr val="266D78"/>
              </a:buClr>
              <a:buSzPct val="1000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lvl="6">
              <a:spcBef>
                <a:spcPts val="360"/>
              </a:spcBef>
              <a:buClr>
                <a:srgbClr val="266D78"/>
              </a:buClr>
              <a:buSzPct val="1000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lvl="7">
              <a:spcBef>
                <a:spcPts val="360"/>
              </a:spcBef>
              <a:buClr>
                <a:srgbClr val="266D78"/>
              </a:buClr>
              <a:buSzPct val="1000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lvl="8">
              <a:spcBef>
                <a:spcPts val="360"/>
              </a:spcBef>
              <a:buClr>
                <a:srgbClr val="266D78"/>
              </a:buClr>
              <a:buSzPct val="1000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 sz="1300" smtClean="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rPr>
              <a:pPr algn="ctr"/>
              <a:t>‹#›</a:t>
            </a:fld>
            <a:endParaRPr lang="en" sz="1300">
              <a:solidFill>
                <a:srgbClr val="FFFFFF"/>
              </a:solidFill>
              <a:latin typeface="Muli Black"/>
              <a:ea typeface="Muli Black"/>
              <a:cs typeface="Muli Black"/>
              <a:sym typeface="Muli Black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cozLjiO3/design-spr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biqum-Project/projec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 txBox="1">
            <a:spLocks noGrp="1"/>
          </p:cNvSpPr>
          <p:nvPr>
            <p:ph type="ctrTitle"/>
          </p:nvPr>
        </p:nvSpPr>
        <p:spPr>
          <a:xfrm>
            <a:off x="199176" y="1746975"/>
            <a:ext cx="5450186" cy="172955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dirty="0"/>
              <a:t>Project </a:t>
            </a:r>
            <a:r>
              <a:rPr lang="en-US" dirty="0" err="1"/>
              <a:t>Robo</a:t>
            </a:r>
            <a:r>
              <a:rPr lang="en-US" dirty="0"/>
              <a:t>-trade</a:t>
            </a:r>
            <a:br>
              <a:rPr lang="en-US" dirty="0"/>
            </a:br>
            <a:r>
              <a:rPr lang="en-US" sz="1200" dirty="0"/>
              <a:t>Automatic trading of cryptocurrency based on sentiment</a:t>
            </a:r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B5CA0-AEB7-1448-81E5-C12B1F182F12}"/>
              </a:ext>
            </a:extLst>
          </p:cNvPr>
          <p:cNvSpPr txBox="1"/>
          <p:nvPr/>
        </p:nvSpPr>
        <p:spPr>
          <a:xfrm>
            <a:off x="199176" y="3666655"/>
            <a:ext cx="5278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27868B"/>
                </a:solidFill>
                <a:latin typeface="Roboto Slab"/>
                <a:ea typeface="Roboto Slab"/>
                <a:sym typeface="Roboto Slab"/>
              </a:rPr>
              <a:t>Joe </a:t>
            </a:r>
            <a:r>
              <a:rPr lang="en-US" sz="1000" dirty="0" err="1">
                <a:solidFill>
                  <a:srgbClr val="27868B"/>
                </a:solidFill>
                <a:latin typeface="Roboto Slab"/>
                <a:ea typeface="Roboto Slab"/>
                <a:sym typeface="Roboto Slab"/>
              </a:rPr>
              <a:t>DiFransesco</a:t>
            </a:r>
            <a:r>
              <a:rPr lang="en-US" sz="1000" dirty="0">
                <a:solidFill>
                  <a:srgbClr val="27868B"/>
                </a:solidFill>
                <a:latin typeface="Roboto Slab"/>
                <a:ea typeface="Roboto Slab"/>
                <a:sym typeface="Roboto Slab"/>
              </a:rPr>
              <a:t>, </a:t>
            </a:r>
            <a:r>
              <a:rPr lang="en-US" sz="1000" dirty="0" err="1">
                <a:solidFill>
                  <a:srgbClr val="27868B"/>
                </a:solidFill>
                <a:latin typeface="Roboto Slab"/>
                <a:ea typeface="Roboto Slab"/>
                <a:sym typeface="Roboto Slab"/>
              </a:rPr>
              <a:t>Barthélémy</a:t>
            </a:r>
            <a:r>
              <a:rPr lang="en-US" sz="1000" dirty="0">
                <a:solidFill>
                  <a:srgbClr val="27868B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en-US" sz="1000" dirty="0" err="1">
                <a:solidFill>
                  <a:srgbClr val="27868B"/>
                </a:solidFill>
                <a:latin typeface="Roboto Slab"/>
                <a:ea typeface="Roboto Slab"/>
                <a:sym typeface="Roboto Slab"/>
              </a:rPr>
              <a:t>Ghez</a:t>
            </a:r>
            <a:r>
              <a:rPr lang="en-US" sz="1000" dirty="0">
                <a:solidFill>
                  <a:srgbClr val="27868B"/>
                </a:solidFill>
                <a:latin typeface="Roboto Slab"/>
                <a:ea typeface="Roboto Slab"/>
                <a:sym typeface="Roboto Slab"/>
              </a:rPr>
              <a:t> &amp; Arjen van den Heuvel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9FE-EC85-274B-B58E-C2E318AE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1DF6E-7F3E-9641-9E49-F24B83161B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54F02EAD-70B4-6A41-A5DE-0854B8F0E41B}"/>
              </a:ext>
            </a:extLst>
          </p:cNvPr>
          <p:cNvSpPr/>
          <p:nvPr/>
        </p:nvSpPr>
        <p:spPr>
          <a:xfrm>
            <a:off x="0" y="5103368"/>
            <a:ext cx="5314950" cy="141732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A80AAF-A8EB-8345-8124-94670F7384A0}"/>
              </a:ext>
            </a:extLst>
          </p:cNvPr>
          <p:cNvGrpSpPr/>
          <p:nvPr/>
        </p:nvGrpSpPr>
        <p:grpSpPr>
          <a:xfrm>
            <a:off x="139700" y="1533984"/>
            <a:ext cx="3714750" cy="2387896"/>
            <a:chOff x="0" y="349624"/>
            <a:chExt cx="9144000" cy="59071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C38B2E-3613-CC4D-991B-4ADE3CEF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1183"/>
              <a:ext cx="9144000" cy="565563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5C4DC1-245F-DE4A-BA05-26A049DD1543}"/>
                    </a:ext>
                  </a:extLst>
                </p14:cNvPr>
                <p14:cNvContentPartPr/>
                <p14:nvPr/>
              </p14:nvContentPartPr>
              <p14:xfrm>
                <a:off x="693815" y="1263939"/>
                <a:ext cx="7707960" cy="16677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5C4DC1-245F-DE4A-BA05-26A049DD15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7359" y="1130452"/>
                  <a:ext cx="7839985" cy="193378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715366-2861-DB4E-A73B-BBF337C7DD60}"/>
                </a:ext>
              </a:extLst>
            </p:cNvPr>
            <p:cNvSpPr/>
            <p:nvPr/>
          </p:nvSpPr>
          <p:spPr>
            <a:xfrm>
              <a:off x="8616875" y="349624"/>
              <a:ext cx="527125" cy="2937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409342-8745-3943-8032-A72C9C9EAD62}"/>
                </a:ext>
              </a:extLst>
            </p:cNvPr>
            <p:cNvSpPr/>
            <p:nvPr/>
          </p:nvSpPr>
          <p:spPr>
            <a:xfrm>
              <a:off x="2909944" y="776177"/>
              <a:ext cx="615497" cy="5272309"/>
            </a:xfrm>
            <a:prstGeom prst="rect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8F7D8-32D8-3A4D-B3A5-B840F5E4FBCC}"/>
                </a:ext>
              </a:extLst>
            </p:cNvPr>
            <p:cNvSpPr/>
            <p:nvPr/>
          </p:nvSpPr>
          <p:spPr>
            <a:xfrm>
              <a:off x="3525442" y="776177"/>
              <a:ext cx="615496" cy="5272310"/>
            </a:xfrm>
            <a:prstGeom prst="rect">
              <a:avLst/>
            </a:prstGeom>
            <a:solidFill>
              <a:schemeClr val="accent2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15826A-8E28-4044-8072-727DE7CBF4BD}"/>
                </a:ext>
              </a:extLst>
            </p:cNvPr>
            <p:cNvSpPr/>
            <p:nvPr/>
          </p:nvSpPr>
          <p:spPr>
            <a:xfrm>
              <a:off x="4131470" y="776177"/>
              <a:ext cx="615497" cy="5272309"/>
            </a:xfrm>
            <a:prstGeom prst="rect">
              <a:avLst/>
            </a:prstGeom>
            <a:solidFill>
              <a:srgbClr val="FFFF00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F54217-8F1B-4741-8A92-B88D708415BE}"/>
                </a:ext>
              </a:extLst>
            </p:cNvPr>
            <p:cNvSpPr/>
            <p:nvPr/>
          </p:nvSpPr>
          <p:spPr>
            <a:xfrm>
              <a:off x="4746967" y="776177"/>
              <a:ext cx="615497" cy="5272309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A40D99-1FFC-234C-B873-33AA8396F79A}"/>
                </a:ext>
              </a:extLst>
            </p:cNvPr>
            <p:cNvSpPr/>
            <p:nvPr/>
          </p:nvSpPr>
          <p:spPr>
            <a:xfrm>
              <a:off x="5362464" y="776177"/>
              <a:ext cx="615496" cy="5272308"/>
            </a:xfrm>
            <a:prstGeom prst="rect">
              <a:avLst/>
            </a:prstGeom>
            <a:solidFill>
              <a:srgbClr val="00B050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50A3AA-96D0-6448-8E1E-E0E9AF818012}"/>
                </a:ext>
              </a:extLst>
            </p:cNvPr>
            <p:cNvSpPr/>
            <p:nvPr/>
          </p:nvSpPr>
          <p:spPr>
            <a:xfrm>
              <a:off x="5968493" y="776177"/>
              <a:ext cx="615497" cy="5272309"/>
            </a:xfrm>
            <a:prstGeom prst="rect">
              <a:avLst/>
            </a:prstGeom>
            <a:solidFill>
              <a:srgbClr val="7030A0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B5FFBF-E946-D24F-BBC1-07286B92B0B1}"/>
                </a:ext>
              </a:extLst>
            </p:cNvPr>
            <p:cNvCxnSpPr/>
            <p:nvPr/>
          </p:nvCxnSpPr>
          <p:spPr>
            <a:xfrm>
              <a:off x="3588489" y="1099135"/>
              <a:ext cx="1446028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DFCEAF-E3AF-1648-A6CB-BC0BDD30BAE0}"/>
                </a:ext>
              </a:extLst>
            </p:cNvPr>
            <p:cNvSpPr txBox="1"/>
            <p:nvPr/>
          </p:nvSpPr>
          <p:spPr>
            <a:xfrm>
              <a:off x="3913610" y="938103"/>
              <a:ext cx="622006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6E2D842-B393-FE47-840F-4D41A0559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2351" y="2931639"/>
              <a:ext cx="1182004" cy="24906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4524F0-C1CB-424E-A661-2DA97CC350F5}"/>
                </a:ext>
              </a:extLst>
            </p:cNvPr>
            <p:cNvSpPr txBox="1"/>
            <p:nvPr/>
          </p:nvSpPr>
          <p:spPr>
            <a:xfrm>
              <a:off x="5229332" y="2847882"/>
              <a:ext cx="622006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B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E1C1CD1-8272-784F-A763-1E12AE77AE2A}"/>
                </a:ext>
              </a:extLst>
            </p:cNvPr>
            <p:cNvCxnSpPr>
              <a:cxnSpLocks/>
            </p:cNvCxnSpPr>
            <p:nvPr/>
          </p:nvCxnSpPr>
          <p:spPr>
            <a:xfrm>
              <a:off x="6180870" y="926956"/>
              <a:ext cx="1323254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171115-DD4F-7840-91F8-9E3C59B4F04C}"/>
                </a:ext>
              </a:extLst>
            </p:cNvPr>
            <p:cNvSpPr txBox="1"/>
            <p:nvPr/>
          </p:nvSpPr>
          <p:spPr>
            <a:xfrm>
              <a:off x="6421627" y="754460"/>
              <a:ext cx="622006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43C63A-E19D-FC45-8BAD-4A8C8A49211A}"/>
                </a:ext>
              </a:extLst>
            </p:cNvPr>
            <p:cNvSpPr/>
            <p:nvPr/>
          </p:nvSpPr>
          <p:spPr>
            <a:xfrm>
              <a:off x="6579739" y="776175"/>
              <a:ext cx="615498" cy="5272308"/>
            </a:xfrm>
            <a:prstGeom prst="rect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64F97F-F0C1-4845-8E8C-D81401351971}"/>
                </a:ext>
              </a:extLst>
            </p:cNvPr>
            <p:cNvSpPr/>
            <p:nvPr/>
          </p:nvSpPr>
          <p:spPr>
            <a:xfrm>
              <a:off x="7196377" y="776175"/>
              <a:ext cx="615498" cy="5272308"/>
            </a:xfrm>
            <a:prstGeom prst="rect">
              <a:avLst/>
            </a:prstGeom>
            <a:solidFill>
              <a:schemeClr val="accent2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3F3806-78AB-F749-B942-2415717F5C88}"/>
                </a:ext>
              </a:extLst>
            </p:cNvPr>
            <p:cNvCxnSpPr>
              <a:cxnSpLocks/>
            </p:cNvCxnSpPr>
            <p:nvPr/>
          </p:nvCxnSpPr>
          <p:spPr>
            <a:xfrm>
              <a:off x="7629882" y="1839583"/>
              <a:ext cx="1323254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07E4EF-702F-8D4A-862C-F68654994930}"/>
                </a:ext>
              </a:extLst>
            </p:cNvPr>
            <p:cNvSpPr txBox="1"/>
            <p:nvPr/>
          </p:nvSpPr>
          <p:spPr>
            <a:xfrm>
              <a:off x="7973854" y="1749069"/>
              <a:ext cx="622006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E?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6E8211-C9F3-8747-91F0-1477D2405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830" y="2799937"/>
              <a:ext cx="1627444" cy="22745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A346A9-7B50-384D-9368-2CA55644CD9F}"/>
                </a:ext>
              </a:extLst>
            </p:cNvPr>
            <p:cNvSpPr txBox="1"/>
            <p:nvPr/>
          </p:nvSpPr>
          <p:spPr>
            <a:xfrm>
              <a:off x="6959338" y="2700688"/>
              <a:ext cx="622006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D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A28148F-AF10-E34A-829E-5C75CED76556}"/>
              </a:ext>
            </a:extLst>
          </p:cNvPr>
          <p:cNvSpPr/>
          <p:nvPr/>
        </p:nvSpPr>
        <p:spPr>
          <a:xfrm>
            <a:off x="451742" y="4007037"/>
            <a:ext cx="31598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 Slab" pitchFamily="2" charset="0"/>
                <a:ea typeface="Roboto Slab" pitchFamily="2" charset="0"/>
              </a:rPr>
              <a:t>Initial exploration sentiment and exchange price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231797-D4DF-DB4E-9B79-F072A3547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652" y="1697633"/>
            <a:ext cx="3481222" cy="220510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C9C940-12E4-5049-8EEC-99F111A1A9EA}"/>
              </a:ext>
            </a:extLst>
          </p:cNvPr>
          <p:cNvSpPr/>
          <p:nvPr/>
        </p:nvSpPr>
        <p:spPr>
          <a:xfrm>
            <a:off x="4486838" y="4057500"/>
            <a:ext cx="16562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 Slab" pitchFamily="2" charset="0"/>
                <a:ea typeface="Roboto Slab" pitchFamily="2" charset="0"/>
              </a:rPr>
              <a:t>Indicator Word Analysis</a:t>
            </a:r>
          </a:p>
        </p:txBody>
      </p:sp>
    </p:spTree>
    <p:extLst>
      <p:ext uri="{BB962C8B-B14F-4D97-AF65-F5344CB8AC3E}">
        <p14:creationId xmlns:p14="http://schemas.microsoft.com/office/powerpoint/2010/main" val="191086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" sz="7200" b="1" dirty="0">
                <a:solidFill>
                  <a:srgbClr val="50B883"/>
                </a:solidFill>
              </a:rPr>
              <a:t>3.</a:t>
            </a:r>
          </a:p>
          <a:p>
            <a:r>
              <a:rPr lang="en-US" dirty="0"/>
              <a:t>Tools</a:t>
            </a:r>
            <a:endParaRPr lang="e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82A8D52-C14C-644F-9949-D19401037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B">
            <a:extLst>
              <a:ext uri="{FF2B5EF4-FFF2-40B4-BE49-F238E27FC236}">
                <a16:creationId xmlns:a16="http://schemas.microsoft.com/office/drawing/2014/main" id="{9134FA31-FC0F-3842-93EF-2C4E63B7A3AF}"/>
              </a:ext>
            </a:extLst>
          </p:cNvPr>
          <p:cNvSpPr/>
          <p:nvPr/>
        </p:nvSpPr>
        <p:spPr>
          <a:xfrm>
            <a:off x="0" y="5092700"/>
            <a:ext cx="57150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>
            <a:spLocks noGrp="1"/>
          </p:cNvSpPr>
          <p:nvPr>
            <p:ph type="title"/>
          </p:nvPr>
        </p:nvSpPr>
        <p:spPr>
          <a:xfrm>
            <a:off x="380198" y="23469"/>
            <a:ext cx="6408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dirty="0"/>
              <a:t>Trello</a:t>
            </a:r>
            <a:endParaRPr lang="en" dirty="0"/>
          </a:p>
        </p:txBody>
      </p:sp>
      <p:sp>
        <p:nvSpPr>
          <p:cNvPr id="1489" name="Shape 14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611-F007-0342-B94D-76BFFA7A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280221"/>
            <a:ext cx="6501865" cy="1154057"/>
          </a:xfrm>
        </p:spPr>
        <p:txBody>
          <a:bodyPr/>
          <a:lstStyle/>
          <a:p>
            <a:pPr>
              <a:buNone/>
            </a:pPr>
            <a:r>
              <a:rPr lang="en-US" sz="1400" dirty="0"/>
              <a:t>Trello is used to create and  assign tasks,  communicate deadlines and track progress. Sprints are weekly and end on Friday afternoon with a team wrap-up.</a:t>
            </a:r>
          </a:p>
          <a:p>
            <a:pPr>
              <a:buNone/>
            </a:pPr>
            <a:r>
              <a:rPr lang="en-US" sz="1400" u="sng" dirty="0">
                <a:hlinkClick r:id="rId3"/>
              </a:rPr>
              <a:t>https://</a:t>
            </a:r>
            <a:r>
              <a:rPr lang="en-US" sz="1400" u="sng" dirty="0" err="1">
                <a:hlinkClick r:id="rId3"/>
              </a:rPr>
              <a:t>trello.com</a:t>
            </a:r>
            <a:r>
              <a:rPr lang="en-US" sz="1400" u="sng" dirty="0">
                <a:hlinkClick r:id="rId3"/>
              </a:rPr>
              <a:t>/b/cozLjiO3/design-sprint</a:t>
            </a:r>
            <a:endParaRPr lang="en-US" sz="14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67C9F-9D12-824A-94BC-A1D8CCAD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80869"/>
            <a:ext cx="6501865" cy="3371160"/>
          </a:xfrm>
          <a:prstGeom prst="rect">
            <a:avLst/>
          </a:prstGeom>
        </p:spPr>
      </p:pic>
      <p:sp>
        <p:nvSpPr>
          <p:cNvPr id="127" name="PB">
            <a:extLst>
              <a:ext uri="{FF2B5EF4-FFF2-40B4-BE49-F238E27FC236}">
                <a16:creationId xmlns:a16="http://schemas.microsoft.com/office/drawing/2014/main" id="{0367F69B-176C-FA45-8BA2-6D3D5A632FFC}"/>
              </a:ext>
            </a:extLst>
          </p:cNvPr>
          <p:cNvSpPr/>
          <p:nvPr/>
        </p:nvSpPr>
        <p:spPr>
          <a:xfrm>
            <a:off x="0" y="5092700"/>
            <a:ext cx="62865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>
            <a:spLocks noGrp="1"/>
          </p:cNvSpPr>
          <p:nvPr>
            <p:ph type="title"/>
          </p:nvPr>
        </p:nvSpPr>
        <p:spPr>
          <a:xfrm>
            <a:off x="380198" y="23469"/>
            <a:ext cx="6408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dirty="0"/>
              <a:t>GitHub</a:t>
            </a:r>
            <a:endParaRPr lang="en" dirty="0"/>
          </a:p>
        </p:txBody>
      </p:sp>
      <p:sp>
        <p:nvSpPr>
          <p:cNvPr id="1489" name="Shape 14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611-F007-0342-B94D-76BFFA7A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280221"/>
            <a:ext cx="6501865" cy="1154057"/>
          </a:xfrm>
        </p:spPr>
        <p:txBody>
          <a:bodyPr/>
          <a:lstStyle/>
          <a:p>
            <a:pPr>
              <a:buNone/>
            </a:pPr>
            <a:r>
              <a:rPr lang="en-US" sz="1400" dirty="0"/>
              <a:t>GitHub is the repository where the team publishes their scripts, output and input  and other files.</a:t>
            </a:r>
          </a:p>
          <a:p>
            <a:pPr>
              <a:buNone/>
            </a:pPr>
            <a:r>
              <a:rPr lang="en-US" sz="1400" u="sng" dirty="0">
                <a:hlinkClick r:id="rId3"/>
              </a:rPr>
              <a:t>https://</a:t>
            </a:r>
            <a:r>
              <a:rPr lang="en-US" sz="1400" u="sng" dirty="0" err="1">
                <a:hlinkClick r:id="rId3"/>
              </a:rPr>
              <a:t>github.com</a:t>
            </a:r>
            <a:r>
              <a:rPr lang="en-US" sz="1400" u="sng" dirty="0">
                <a:hlinkClick r:id="rId3"/>
              </a:rPr>
              <a:t>/Ubiqum-Project/project</a:t>
            </a:r>
            <a:endParaRPr lang="en-US" sz="1400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2EB467-3EB1-A044-B95E-A38DD92C4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821270"/>
            <a:ext cx="6954253" cy="3518550"/>
          </a:xfrm>
          <a:prstGeom prst="rect">
            <a:avLst/>
          </a:prstGeom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FB6E9E9A-A2CE-0644-A3D7-C1D417046953}"/>
              </a:ext>
            </a:extLst>
          </p:cNvPr>
          <p:cNvSpPr/>
          <p:nvPr/>
        </p:nvSpPr>
        <p:spPr>
          <a:xfrm>
            <a:off x="0" y="5092700"/>
            <a:ext cx="68580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ctrTitle"/>
          </p:nvPr>
        </p:nvSpPr>
        <p:spPr>
          <a:xfrm>
            <a:off x="543900" y="2489091"/>
            <a:ext cx="34386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endParaRPr lang="en" sz="7200" b="1" dirty="0">
              <a:solidFill>
                <a:srgbClr val="50B883"/>
              </a:solidFill>
            </a:endParaRPr>
          </a:p>
          <a:p>
            <a:r>
              <a:rPr lang="en-US" dirty="0"/>
              <a:t>Appendix</a:t>
            </a:r>
            <a:endParaRPr lang="e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9529F-7D0C-5145-8555-F70E98D55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B">
            <a:extLst>
              <a:ext uri="{FF2B5EF4-FFF2-40B4-BE49-F238E27FC236}">
                <a16:creationId xmlns:a16="http://schemas.microsoft.com/office/drawing/2014/main" id="{1DB844B3-EBBB-C24A-A914-29CC311551E8}"/>
              </a:ext>
            </a:extLst>
          </p:cNvPr>
          <p:cNvSpPr/>
          <p:nvPr/>
        </p:nvSpPr>
        <p:spPr>
          <a:xfrm>
            <a:off x="0" y="5092700"/>
            <a:ext cx="74295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9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D8FD78-6B96-CB41-B63B-A7B062B8B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4452D-59E7-8948-8A8F-75810D1325D0}"/>
              </a:ext>
            </a:extLst>
          </p:cNvPr>
          <p:cNvSpPr/>
          <p:nvPr/>
        </p:nvSpPr>
        <p:spPr>
          <a:xfrm>
            <a:off x="3441914" y="887446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9ED155"/>
                </a:solidFill>
                <a:latin typeface="Roboto Slab"/>
                <a:ea typeface="Roboto Slab"/>
                <a:sym typeface="Roboto Slab"/>
              </a:rPr>
              <a:t>Sources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3F1A7-5C0B-2B47-924C-16FD8B6E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90" y="970179"/>
            <a:ext cx="1107641" cy="110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4EA26-6A79-E04E-91CB-C939ABEC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76" y="1240724"/>
            <a:ext cx="2395161" cy="535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AACC4-E673-034B-8D42-C5E12D25B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136" y="680619"/>
            <a:ext cx="978402" cy="978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D1F5D-70C6-F749-858F-187E9DB94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079" y="2516581"/>
            <a:ext cx="11430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71DF9-B54C-A045-82B3-C128B2D00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831" y="3671279"/>
            <a:ext cx="33147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8C62D7-5637-0848-A7E7-79851B06A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2538" y="1670719"/>
            <a:ext cx="3175000" cy="63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A69609-D9F3-1745-82B6-6CC3DA4AE4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451" t="23266" r="15985" b="25312"/>
          <a:stretch/>
        </p:blipFill>
        <p:spPr>
          <a:xfrm>
            <a:off x="6891687" y="2521818"/>
            <a:ext cx="1106907" cy="6334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BB64AB4-7B13-4A47-B51C-2EEFAF9D2511}"/>
              </a:ext>
            </a:extLst>
          </p:cNvPr>
          <p:cNvSpPr/>
          <p:nvPr/>
        </p:nvSpPr>
        <p:spPr>
          <a:xfrm>
            <a:off x="674952" y="2228321"/>
            <a:ext cx="208577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1800" algn="ctr"/>
                <a:tab pos="5943600" algn="r"/>
              </a:tabLst>
            </a:pPr>
            <a:r>
              <a:rPr lang="en-GB" sz="10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Subject to change</a:t>
            </a: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BBC </a:t>
            </a: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Bitcoin News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Bloomberg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China Daily 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CNBC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Coin Desk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Crypto Coin News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Facebook BTC Group  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Facebook Search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Fortune 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Free Republic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Finance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Plus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57713-734C-1A42-B21A-259299CE2C28}"/>
              </a:ext>
            </a:extLst>
          </p:cNvPr>
          <p:cNvSpPr/>
          <p:nvPr/>
        </p:nvSpPr>
        <p:spPr>
          <a:xfrm>
            <a:off x="2310670" y="2271857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India Economic Times:  </a:t>
            </a: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Reddit BTC All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Reddit BTC Bay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Reddit BTC Markets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Reddit BTC Mining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Reddit BTC XT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Reddit Crypto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Reuters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South China Morning Post 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Twitter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Wall Street Journal 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Yahoo News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YouTube  </a:t>
            </a:r>
            <a:endParaRPr lang="en-US" sz="1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tabLst>
                <a:tab pos="2971800" algn="ctr"/>
                <a:tab pos="5943600" algn="r"/>
              </a:tabLst>
            </a:pPr>
            <a:r>
              <a:rPr lang="en-GB" sz="1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Zero Hedge</a:t>
            </a:r>
            <a:endParaRPr lang="en-US" sz="1000" dirty="0"/>
          </a:p>
        </p:txBody>
      </p:sp>
      <p:sp>
        <p:nvSpPr>
          <p:cNvPr id="20" name="PB">
            <a:extLst>
              <a:ext uri="{FF2B5EF4-FFF2-40B4-BE49-F238E27FC236}">
                <a16:creationId xmlns:a16="http://schemas.microsoft.com/office/drawing/2014/main" id="{5607AE0D-A8D9-9441-92CE-E619A1E68A4B}"/>
              </a:ext>
            </a:extLst>
          </p:cNvPr>
          <p:cNvSpPr/>
          <p:nvPr/>
        </p:nvSpPr>
        <p:spPr>
          <a:xfrm>
            <a:off x="0" y="5092700"/>
            <a:ext cx="80010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6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8919F-FB19-384D-B331-C756D6728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37068-CB52-674E-A3C3-AA819173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05" y="1518892"/>
            <a:ext cx="4524713" cy="2864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B45F1E-3716-C744-B1C9-2ED2311BF215}"/>
              </a:ext>
            </a:extLst>
          </p:cNvPr>
          <p:cNvSpPr/>
          <p:nvPr/>
        </p:nvSpPr>
        <p:spPr>
          <a:xfrm>
            <a:off x="2219506" y="858569"/>
            <a:ext cx="4450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9ED155"/>
                </a:solidFill>
                <a:latin typeface="Roboto Slab"/>
                <a:ea typeface="Roboto Slab"/>
                <a:sym typeface="Roboto Slab"/>
              </a:rPr>
              <a:t>Mockup app interface</a:t>
            </a:r>
            <a:endParaRPr lang="en-US" sz="3200" dirty="0"/>
          </a:p>
        </p:txBody>
      </p:sp>
      <p:sp>
        <p:nvSpPr>
          <p:cNvPr id="10" name="PB">
            <a:extLst>
              <a:ext uri="{FF2B5EF4-FFF2-40B4-BE49-F238E27FC236}">
                <a16:creationId xmlns:a16="http://schemas.microsoft.com/office/drawing/2014/main" id="{03BF5C03-3B15-2745-8ED6-B16B833E1A28}"/>
              </a:ext>
            </a:extLst>
          </p:cNvPr>
          <p:cNvSpPr/>
          <p:nvPr/>
        </p:nvSpPr>
        <p:spPr>
          <a:xfrm>
            <a:off x="0" y="5092700"/>
            <a:ext cx="8572500" cy="152400"/>
          </a:xfrm>
          <a:prstGeom prst="rect">
            <a:avLst/>
          </a:prstGeom>
          <a:solidFill>
            <a:srgbClr val="7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115B473-3800-A845-BEE1-BA8315041E3E}"/>
              </a:ext>
            </a:extLst>
          </p:cNvPr>
          <p:cNvGrpSpPr/>
          <p:nvPr/>
        </p:nvGrpSpPr>
        <p:grpSpPr>
          <a:xfrm>
            <a:off x="-566698" y="0"/>
            <a:ext cx="6858014" cy="5143500"/>
            <a:chOff x="-566698" y="0"/>
            <a:chExt cx="6858014" cy="514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6EC578-88DA-9B49-9015-16364BC0A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684" y="0"/>
              <a:ext cx="3438632" cy="5143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0E08C4-2CF9-D640-92FD-066C9BE4D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66698" y="0"/>
              <a:ext cx="3438632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01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68B"/>
        </a:solidFill>
        <a:effectLst/>
      </p:bgPr>
    </p:bg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lang="en"/>
          </a:p>
        </p:txBody>
      </p:sp>
      <p:sp>
        <p:nvSpPr>
          <p:cNvPr id="1521" name="Shape 1521"/>
          <p:cNvSpPr txBox="1">
            <a:spLocks noGrp="1"/>
          </p:cNvSpPr>
          <p:nvPr>
            <p:ph type="ctrTitle" idx="4294967295"/>
          </p:nvPr>
        </p:nvSpPr>
        <p:spPr>
          <a:xfrm>
            <a:off x="2565812" y="602334"/>
            <a:ext cx="4002088" cy="1160462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6000" dirty="0"/>
              <a:t>The Team</a:t>
            </a:r>
            <a:endParaRPr lang="en" sz="6000" dirty="0"/>
          </a:p>
        </p:txBody>
      </p:sp>
      <p:sp>
        <p:nvSpPr>
          <p:cNvPr id="1522" name="Shape 1522"/>
          <p:cNvSpPr txBox="1">
            <a:spLocks noGrp="1"/>
          </p:cNvSpPr>
          <p:nvPr>
            <p:ph type="subTitle" idx="4294967295"/>
          </p:nvPr>
        </p:nvSpPr>
        <p:spPr>
          <a:xfrm>
            <a:off x="1194985" y="3757950"/>
            <a:ext cx="2096855" cy="44828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Slab"/>
                <a:ea typeface="Roboto Slab"/>
                <a:sym typeface="Roboto Slab"/>
              </a:rPr>
              <a:t>Joe </a:t>
            </a:r>
            <a:r>
              <a:rPr lang="en-US" sz="1800" dirty="0" err="1">
                <a:solidFill>
                  <a:schemeClr val="bg1"/>
                </a:solidFill>
                <a:latin typeface="Roboto Slab"/>
                <a:ea typeface="Roboto Slab"/>
                <a:sym typeface="Roboto Slab"/>
              </a:rPr>
              <a:t>DiFransesco</a:t>
            </a:r>
            <a:endParaRPr lang="en" sz="1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596C7D-7137-3248-AA97-F878A107A4A2}"/>
              </a:ext>
            </a:extLst>
          </p:cNvPr>
          <p:cNvGrpSpPr/>
          <p:nvPr/>
        </p:nvGrpSpPr>
        <p:grpSpPr>
          <a:xfrm>
            <a:off x="6903041" y="991589"/>
            <a:ext cx="1347662" cy="1279974"/>
            <a:chOff x="5378766" y="1116717"/>
            <a:chExt cx="2804559" cy="2663697"/>
          </a:xfrm>
        </p:grpSpPr>
        <p:sp>
          <p:nvSpPr>
            <p:cNvPr id="1523" name="Shape 1523"/>
            <p:cNvSpPr/>
            <p:nvPr/>
          </p:nvSpPr>
          <p:spPr>
            <a:xfrm>
              <a:off x="7025850" y="3487563"/>
              <a:ext cx="306704" cy="292851"/>
            </a:xfrm>
            <a:custGeom>
              <a:avLst/>
              <a:gdLst/>
              <a:ahLst/>
              <a:cxnLst/>
              <a:rect l="0" t="0" r="0" b="0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524" name="Shape 1524"/>
            <p:cNvGrpSpPr/>
            <p:nvPr/>
          </p:nvGrpSpPr>
          <p:grpSpPr>
            <a:xfrm>
              <a:off x="6645325" y="1842948"/>
              <a:ext cx="1313988" cy="1314314"/>
              <a:chOff x="6654650" y="3665275"/>
              <a:chExt cx="409100" cy="409125"/>
            </a:xfrm>
          </p:grpSpPr>
          <p:sp>
            <p:nvSpPr>
              <p:cNvPr id="1525" name="Shape 1525"/>
              <p:cNvSpPr/>
              <p:nvPr/>
            </p:nvSpPr>
            <p:spPr>
              <a:xfrm>
                <a:off x="6808525" y="3819150"/>
                <a:ext cx="211875" cy="211900"/>
              </a:xfrm>
              <a:custGeom>
                <a:avLst/>
                <a:gdLst/>
                <a:ahLst/>
                <a:cxnLst/>
                <a:rect l="0" t="0" r="0" b="0"/>
                <a:pathLst>
                  <a:path w="8475" h="8476" extrusionOk="0">
                    <a:moveTo>
                      <a:pt x="8157" y="0"/>
                    </a:moveTo>
                    <a:lnTo>
                      <a:pt x="7327" y="1075"/>
                    </a:lnTo>
                    <a:lnTo>
                      <a:pt x="6399" y="2150"/>
                    </a:lnTo>
                    <a:lnTo>
                      <a:pt x="5422" y="3249"/>
                    </a:lnTo>
                    <a:lnTo>
                      <a:pt x="4347" y="4348"/>
                    </a:lnTo>
                    <a:lnTo>
                      <a:pt x="3248" y="5422"/>
                    </a:lnTo>
                    <a:lnTo>
                      <a:pt x="2149" y="6399"/>
                    </a:lnTo>
                    <a:lnTo>
                      <a:pt x="1075" y="7327"/>
                    </a:lnTo>
                    <a:lnTo>
                      <a:pt x="0" y="8158"/>
                    </a:lnTo>
                    <a:lnTo>
                      <a:pt x="440" y="8280"/>
                    </a:lnTo>
                    <a:lnTo>
                      <a:pt x="855" y="8377"/>
                    </a:lnTo>
                    <a:lnTo>
                      <a:pt x="1294" y="8426"/>
                    </a:lnTo>
                    <a:lnTo>
                      <a:pt x="1734" y="8475"/>
                    </a:lnTo>
                    <a:lnTo>
                      <a:pt x="2174" y="8475"/>
                    </a:lnTo>
                    <a:lnTo>
                      <a:pt x="2613" y="8451"/>
                    </a:lnTo>
                    <a:lnTo>
                      <a:pt x="3028" y="8402"/>
                    </a:lnTo>
                    <a:lnTo>
                      <a:pt x="3468" y="8304"/>
                    </a:lnTo>
                    <a:lnTo>
                      <a:pt x="3883" y="8207"/>
                    </a:lnTo>
                    <a:lnTo>
                      <a:pt x="4323" y="8060"/>
                    </a:lnTo>
                    <a:lnTo>
                      <a:pt x="4714" y="7889"/>
                    </a:lnTo>
                    <a:lnTo>
                      <a:pt x="5129" y="7694"/>
                    </a:lnTo>
                    <a:lnTo>
                      <a:pt x="5520" y="7449"/>
                    </a:lnTo>
                    <a:lnTo>
                      <a:pt x="5886" y="7205"/>
                    </a:lnTo>
                    <a:lnTo>
                      <a:pt x="6252" y="6912"/>
                    </a:lnTo>
                    <a:lnTo>
                      <a:pt x="6594" y="6595"/>
                    </a:lnTo>
                    <a:lnTo>
                      <a:pt x="6912" y="6253"/>
                    </a:lnTo>
                    <a:lnTo>
                      <a:pt x="7205" y="5886"/>
                    </a:lnTo>
                    <a:lnTo>
                      <a:pt x="7449" y="5520"/>
                    </a:lnTo>
                    <a:lnTo>
                      <a:pt x="7693" y="5129"/>
                    </a:lnTo>
                    <a:lnTo>
                      <a:pt x="7889" y="4714"/>
                    </a:lnTo>
                    <a:lnTo>
                      <a:pt x="8060" y="4323"/>
                    </a:lnTo>
                    <a:lnTo>
                      <a:pt x="8206" y="3884"/>
                    </a:lnTo>
                    <a:lnTo>
                      <a:pt x="8304" y="3468"/>
                    </a:lnTo>
                    <a:lnTo>
                      <a:pt x="8402" y="3029"/>
                    </a:lnTo>
                    <a:lnTo>
                      <a:pt x="8450" y="2614"/>
                    </a:lnTo>
                    <a:lnTo>
                      <a:pt x="8475" y="2174"/>
                    </a:lnTo>
                    <a:lnTo>
                      <a:pt x="8475" y="1734"/>
                    </a:lnTo>
                    <a:lnTo>
                      <a:pt x="8426" y="1295"/>
                    </a:lnTo>
                    <a:lnTo>
                      <a:pt x="8377" y="855"/>
                    </a:lnTo>
                    <a:lnTo>
                      <a:pt x="8279" y="440"/>
                    </a:lnTo>
                    <a:lnTo>
                      <a:pt x="8157" y="0"/>
                    </a:lnTo>
                    <a:close/>
                  </a:path>
                </a:pathLst>
              </a:cu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6" name="Shape 1526"/>
              <p:cNvSpPr/>
              <p:nvPr/>
            </p:nvSpPr>
            <p:spPr>
              <a:xfrm>
                <a:off x="6654650" y="3665275"/>
                <a:ext cx="409100" cy="409125"/>
              </a:xfrm>
              <a:custGeom>
                <a:avLst/>
                <a:gdLst/>
                <a:ahLst/>
                <a:cxnLst/>
                <a:rect l="0" t="0" r="0" b="0"/>
                <a:pathLst>
                  <a:path w="16364" h="16365" extrusionOk="0">
                    <a:moveTo>
                      <a:pt x="13580" y="1686"/>
                    </a:moveTo>
                    <a:lnTo>
                      <a:pt x="13677" y="1735"/>
                    </a:lnTo>
                    <a:lnTo>
                      <a:pt x="13775" y="1759"/>
                    </a:lnTo>
                    <a:lnTo>
                      <a:pt x="13848" y="1832"/>
                    </a:lnTo>
                    <a:lnTo>
                      <a:pt x="13897" y="1906"/>
                    </a:lnTo>
                    <a:lnTo>
                      <a:pt x="13946" y="1979"/>
                    </a:lnTo>
                    <a:lnTo>
                      <a:pt x="13970" y="2077"/>
                    </a:lnTo>
                    <a:lnTo>
                      <a:pt x="13995" y="2174"/>
                    </a:lnTo>
                    <a:lnTo>
                      <a:pt x="13995" y="2419"/>
                    </a:lnTo>
                    <a:lnTo>
                      <a:pt x="13922" y="2687"/>
                    </a:lnTo>
                    <a:lnTo>
                      <a:pt x="13824" y="3029"/>
                    </a:lnTo>
                    <a:lnTo>
                      <a:pt x="13677" y="3371"/>
                    </a:lnTo>
                    <a:lnTo>
                      <a:pt x="13482" y="3762"/>
                    </a:lnTo>
                    <a:lnTo>
                      <a:pt x="13238" y="4177"/>
                    </a:lnTo>
                    <a:lnTo>
                      <a:pt x="12993" y="3908"/>
                    </a:lnTo>
                    <a:lnTo>
                      <a:pt x="12749" y="3615"/>
                    </a:lnTo>
                    <a:lnTo>
                      <a:pt x="12407" y="3298"/>
                    </a:lnTo>
                    <a:lnTo>
                      <a:pt x="12041" y="3029"/>
                    </a:lnTo>
                    <a:lnTo>
                      <a:pt x="11675" y="2761"/>
                    </a:lnTo>
                    <a:lnTo>
                      <a:pt x="11308" y="2541"/>
                    </a:lnTo>
                    <a:lnTo>
                      <a:pt x="11748" y="2272"/>
                    </a:lnTo>
                    <a:lnTo>
                      <a:pt x="12187" y="2052"/>
                    </a:lnTo>
                    <a:lnTo>
                      <a:pt x="12554" y="1881"/>
                    </a:lnTo>
                    <a:lnTo>
                      <a:pt x="12920" y="1759"/>
                    </a:lnTo>
                    <a:lnTo>
                      <a:pt x="13213" y="1686"/>
                    </a:lnTo>
                    <a:close/>
                    <a:moveTo>
                      <a:pt x="9721" y="3591"/>
                    </a:moveTo>
                    <a:lnTo>
                      <a:pt x="9794" y="3615"/>
                    </a:lnTo>
                    <a:lnTo>
                      <a:pt x="9916" y="3713"/>
                    </a:lnTo>
                    <a:lnTo>
                      <a:pt x="10014" y="3835"/>
                    </a:lnTo>
                    <a:lnTo>
                      <a:pt x="10038" y="3908"/>
                    </a:lnTo>
                    <a:lnTo>
                      <a:pt x="10038" y="3982"/>
                    </a:lnTo>
                    <a:lnTo>
                      <a:pt x="10038" y="4055"/>
                    </a:lnTo>
                    <a:lnTo>
                      <a:pt x="10014" y="4128"/>
                    </a:lnTo>
                    <a:lnTo>
                      <a:pt x="9916" y="4250"/>
                    </a:lnTo>
                    <a:lnTo>
                      <a:pt x="9794" y="4348"/>
                    </a:lnTo>
                    <a:lnTo>
                      <a:pt x="9721" y="4372"/>
                    </a:lnTo>
                    <a:lnTo>
                      <a:pt x="9574" y="4372"/>
                    </a:lnTo>
                    <a:lnTo>
                      <a:pt x="9501" y="4348"/>
                    </a:lnTo>
                    <a:lnTo>
                      <a:pt x="9379" y="4250"/>
                    </a:lnTo>
                    <a:lnTo>
                      <a:pt x="9281" y="4128"/>
                    </a:lnTo>
                    <a:lnTo>
                      <a:pt x="9257" y="4055"/>
                    </a:lnTo>
                    <a:lnTo>
                      <a:pt x="9257" y="3982"/>
                    </a:lnTo>
                    <a:lnTo>
                      <a:pt x="9257" y="3908"/>
                    </a:lnTo>
                    <a:lnTo>
                      <a:pt x="9281" y="3835"/>
                    </a:lnTo>
                    <a:lnTo>
                      <a:pt x="9379" y="3713"/>
                    </a:lnTo>
                    <a:lnTo>
                      <a:pt x="9501" y="3615"/>
                    </a:lnTo>
                    <a:lnTo>
                      <a:pt x="9574" y="3591"/>
                    </a:lnTo>
                    <a:close/>
                    <a:moveTo>
                      <a:pt x="8182" y="3322"/>
                    </a:moveTo>
                    <a:lnTo>
                      <a:pt x="8304" y="3347"/>
                    </a:lnTo>
                    <a:lnTo>
                      <a:pt x="8402" y="3371"/>
                    </a:lnTo>
                    <a:lnTo>
                      <a:pt x="8500" y="3420"/>
                    </a:lnTo>
                    <a:lnTo>
                      <a:pt x="8597" y="3493"/>
                    </a:lnTo>
                    <a:lnTo>
                      <a:pt x="8671" y="3591"/>
                    </a:lnTo>
                    <a:lnTo>
                      <a:pt x="8719" y="3689"/>
                    </a:lnTo>
                    <a:lnTo>
                      <a:pt x="8768" y="3786"/>
                    </a:lnTo>
                    <a:lnTo>
                      <a:pt x="8768" y="3908"/>
                    </a:lnTo>
                    <a:lnTo>
                      <a:pt x="8768" y="4031"/>
                    </a:lnTo>
                    <a:lnTo>
                      <a:pt x="8719" y="4153"/>
                    </a:lnTo>
                    <a:lnTo>
                      <a:pt x="8671" y="4250"/>
                    </a:lnTo>
                    <a:lnTo>
                      <a:pt x="8597" y="4324"/>
                    </a:lnTo>
                    <a:lnTo>
                      <a:pt x="8500" y="4397"/>
                    </a:lnTo>
                    <a:lnTo>
                      <a:pt x="8402" y="4446"/>
                    </a:lnTo>
                    <a:lnTo>
                      <a:pt x="8304" y="4495"/>
                    </a:lnTo>
                    <a:lnTo>
                      <a:pt x="8060" y="4495"/>
                    </a:lnTo>
                    <a:lnTo>
                      <a:pt x="7962" y="4446"/>
                    </a:lnTo>
                    <a:lnTo>
                      <a:pt x="7865" y="4397"/>
                    </a:lnTo>
                    <a:lnTo>
                      <a:pt x="7767" y="4324"/>
                    </a:lnTo>
                    <a:lnTo>
                      <a:pt x="7694" y="4250"/>
                    </a:lnTo>
                    <a:lnTo>
                      <a:pt x="7645" y="4153"/>
                    </a:lnTo>
                    <a:lnTo>
                      <a:pt x="7596" y="4031"/>
                    </a:lnTo>
                    <a:lnTo>
                      <a:pt x="7596" y="3908"/>
                    </a:lnTo>
                    <a:lnTo>
                      <a:pt x="7596" y="3786"/>
                    </a:lnTo>
                    <a:lnTo>
                      <a:pt x="7645" y="3689"/>
                    </a:lnTo>
                    <a:lnTo>
                      <a:pt x="7694" y="3591"/>
                    </a:lnTo>
                    <a:lnTo>
                      <a:pt x="7767" y="3493"/>
                    </a:lnTo>
                    <a:lnTo>
                      <a:pt x="7865" y="3420"/>
                    </a:lnTo>
                    <a:lnTo>
                      <a:pt x="7962" y="3371"/>
                    </a:lnTo>
                    <a:lnTo>
                      <a:pt x="8060" y="3347"/>
                    </a:lnTo>
                    <a:lnTo>
                      <a:pt x="8182" y="3322"/>
                    </a:lnTo>
                    <a:close/>
                    <a:moveTo>
                      <a:pt x="9086" y="4763"/>
                    </a:moveTo>
                    <a:lnTo>
                      <a:pt x="9159" y="4788"/>
                    </a:lnTo>
                    <a:lnTo>
                      <a:pt x="9281" y="4885"/>
                    </a:lnTo>
                    <a:lnTo>
                      <a:pt x="9354" y="5007"/>
                    </a:lnTo>
                    <a:lnTo>
                      <a:pt x="9379" y="5081"/>
                    </a:lnTo>
                    <a:lnTo>
                      <a:pt x="9379" y="5154"/>
                    </a:lnTo>
                    <a:lnTo>
                      <a:pt x="9379" y="5227"/>
                    </a:lnTo>
                    <a:lnTo>
                      <a:pt x="9354" y="5301"/>
                    </a:lnTo>
                    <a:lnTo>
                      <a:pt x="9281" y="5423"/>
                    </a:lnTo>
                    <a:lnTo>
                      <a:pt x="9159" y="5520"/>
                    </a:lnTo>
                    <a:lnTo>
                      <a:pt x="9086" y="5545"/>
                    </a:lnTo>
                    <a:lnTo>
                      <a:pt x="8915" y="5545"/>
                    </a:lnTo>
                    <a:lnTo>
                      <a:pt x="8842" y="5520"/>
                    </a:lnTo>
                    <a:lnTo>
                      <a:pt x="8719" y="5423"/>
                    </a:lnTo>
                    <a:lnTo>
                      <a:pt x="8646" y="5301"/>
                    </a:lnTo>
                    <a:lnTo>
                      <a:pt x="8622" y="5227"/>
                    </a:lnTo>
                    <a:lnTo>
                      <a:pt x="8597" y="5154"/>
                    </a:lnTo>
                    <a:lnTo>
                      <a:pt x="8622" y="5081"/>
                    </a:lnTo>
                    <a:lnTo>
                      <a:pt x="8646" y="5007"/>
                    </a:lnTo>
                    <a:lnTo>
                      <a:pt x="8719" y="4885"/>
                    </a:lnTo>
                    <a:lnTo>
                      <a:pt x="8842" y="4788"/>
                    </a:lnTo>
                    <a:lnTo>
                      <a:pt x="8915" y="4763"/>
                    </a:lnTo>
                    <a:close/>
                    <a:moveTo>
                      <a:pt x="2540" y="11309"/>
                    </a:moveTo>
                    <a:lnTo>
                      <a:pt x="2760" y="11675"/>
                    </a:lnTo>
                    <a:lnTo>
                      <a:pt x="3029" y="12041"/>
                    </a:lnTo>
                    <a:lnTo>
                      <a:pt x="3298" y="12408"/>
                    </a:lnTo>
                    <a:lnTo>
                      <a:pt x="3615" y="12750"/>
                    </a:lnTo>
                    <a:lnTo>
                      <a:pt x="3908" y="12994"/>
                    </a:lnTo>
                    <a:lnTo>
                      <a:pt x="4177" y="13238"/>
                    </a:lnTo>
                    <a:lnTo>
                      <a:pt x="3762" y="13482"/>
                    </a:lnTo>
                    <a:lnTo>
                      <a:pt x="3371" y="13678"/>
                    </a:lnTo>
                    <a:lnTo>
                      <a:pt x="3029" y="13824"/>
                    </a:lnTo>
                    <a:lnTo>
                      <a:pt x="2687" y="13922"/>
                    </a:lnTo>
                    <a:lnTo>
                      <a:pt x="2418" y="13995"/>
                    </a:lnTo>
                    <a:lnTo>
                      <a:pt x="2174" y="13995"/>
                    </a:lnTo>
                    <a:lnTo>
                      <a:pt x="2076" y="13971"/>
                    </a:lnTo>
                    <a:lnTo>
                      <a:pt x="1979" y="13946"/>
                    </a:lnTo>
                    <a:lnTo>
                      <a:pt x="1905" y="13897"/>
                    </a:lnTo>
                    <a:lnTo>
                      <a:pt x="1832" y="13849"/>
                    </a:lnTo>
                    <a:lnTo>
                      <a:pt x="1759" y="13775"/>
                    </a:lnTo>
                    <a:lnTo>
                      <a:pt x="1734" y="13678"/>
                    </a:lnTo>
                    <a:lnTo>
                      <a:pt x="1686" y="13580"/>
                    </a:lnTo>
                    <a:lnTo>
                      <a:pt x="1686" y="13482"/>
                    </a:lnTo>
                    <a:lnTo>
                      <a:pt x="1686" y="13214"/>
                    </a:lnTo>
                    <a:lnTo>
                      <a:pt x="1759" y="12921"/>
                    </a:lnTo>
                    <a:lnTo>
                      <a:pt x="1881" y="12554"/>
                    </a:lnTo>
                    <a:lnTo>
                      <a:pt x="2052" y="12188"/>
                    </a:lnTo>
                    <a:lnTo>
                      <a:pt x="2272" y="11748"/>
                    </a:lnTo>
                    <a:lnTo>
                      <a:pt x="2540" y="11309"/>
                    </a:lnTo>
                    <a:close/>
                    <a:moveTo>
                      <a:pt x="15362" y="1"/>
                    </a:moveTo>
                    <a:lnTo>
                      <a:pt x="15094" y="25"/>
                    </a:lnTo>
                    <a:lnTo>
                      <a:pt x="14801" y="74"/>
                    </a:lnTo>
                    <a:lnTo>
                      <a:pt x="14483" y="172"/>
                    </a:lnTo>
                    <a:lnTo>
                      <a:pt x="14141" y="294"/>
                    </a:lnTo>
                    <a:lnTo>
                      <a:pt x="13775" y="440"/>
                    </a:lnTo>
                    <a:lnTo>
                      <a:pt x="13384" y="611"/>
                    </a:lnTo>
                    <a:lnTo>
                      <a:pt x="12993" y="831"/>
                    </a:lnTo>
                    <a:lnTo>
                      <a:pt x="12578" y="1051"/>
                    </a:lnTo>
                    <a:lnTo>
                      <a:pt x="11699" y="1613"/>
                    </a:lnTo>
                    <a:lnTo>
                      <a:pt x="10747" y="2272"/>
                    </a:lnTo>
                    <a:lnTo>
                      <a:pt x="10307" y="2101"/>
                    </a:lnTo>
                    <a:lnTo>
                      <a:pt x="9843" y="1955"/>
                    </a:lnTo>
                    <a:lnTo>
                      <a:pt x="9379" y="1857"/>
                    </a:lnTo>
                    <a:lnTo>
                      <a:pt x="8915" y="1784"/>
                    </a:lnTo>
                    <a:lnTo>
                      <a:pt x="8451" y="1735"/>
                    </a:lnTo>
                    <a:lnTo>
                      <a:pt x="7962" y="1735"/>
                    </a:lnTo>
                    <a:lnTo>
                      <a:pt x="7498" y="1784"/>
                    </a:lnTo>
                    <a:lnTo>
                      <a:pt x="7034" y="1832"/>
                    </a:lnTo>
                    <a:lnTo>
                      <a:pt x="6570" y="1930"/>
                    </a:lnTo>
                    <a:lnTo>
                      <a:pt x="6106" y="2077"/>
                    </a:lnTo>
                    <a:lnTo>
                      <a:pt x="5667" y="2248"/>
                    </a:lnTo>
                    <a:lnTo>
                      <a:pt x="5227" y="2443"/>
                    </a:lnTo>
                    <a:lnTo>
                      <a:pt x="4787" y="2687"/>
                    </a:lnTo>
                    <a:lnTo>
                      <a:pt x="4397" y="2980"/>
                    </a:lnTo>
                    <a:lnTo>
                      <a:pt x="4006" y="3273"/>
                    </a:lnTo>
                    <a:lnTo>
                      <a:pt x="3615" y="3615"/>
                    </a:lnTo>
                    <a:lnTo>
                      <a:pt x="3273" y="4006"/>
                    </a:lnTo>
                    <a:lnTo>
                      <a:pt x="2980" y="4397"/>
                    </a:lnTo>
                    <a:lnTo>
                      <a:pt x="2687" y="4788"/>
                    </a:lnTo>
                    <a:lnTo>
                      <a:pt x="2443" y="5227"/>
                    </a:lnTo>
                    <a:lnTo>
                      <a:pt x="2247" y="5667"/>
                    </a:lnTo>
                    <a:lnTo>
                      <a:pt x="2076" y="6107"/>
                    </a:lnTo>
                    <a:lnTo>
                      <a:pt x="1930" y="6571"/>
                    </a:lnTo>
                    <a:lnTo>
                      <a:pt x="1832" y="7035"/>
                    </a:lnTo>
                    <a:lnTo>
                      <a:pt x="1783" y="7499"/>
                    </a:lnTo>
                    <a:lnTo>
                      <a:pt x="1734" y="7963"/>
                    </a:lnTo>
                    <a:lnTo>
                      <a:pt x="1734" y="8451"/>
                    </a:lnTo>
                    <a:lnTo>
                      <a:pt x="1783" y="8915"/>
                    </a:lnTo>
                    <a:lnTo>
                      <a:pt x="1857" y="9379"/>
                    </a:lnTo>
                    <a:lnTo>
                      <a:pt x="1954" y="9843"/>
                    </a:lnTo>
                    <a:lnTo>
                      <a:pt x="2101" y="10307"/>
                    </a:lnTo>
                    <a:lnTo>
                      <a:pt x="2272" y="10747"/>
                    </a:lnTo>
                    <a:lnTo>
                      <a:pt x="1612" y="11699"/>
                    </a:lnTo>
                    <a:lnTo>
                      <a:pt x="1051" y="12579"/>
                    </a:lnTo>
                    <a:lnTo>
                      <a:pt x="831" y="12994"/>
                    </a:lnTo>
                    <a:lnTo>
                      <a:pt x="611" y="13385"/>
                    </a:lnTo>
                    <a:lnTo>
                      <a:pt x="440" y="13775"/>
                    </a:lnTo>
                    <a:lnTo>
                      <a:pt x="293" y="14142"/>
                    </a:lnTo>
                    <a:lnTo>
                      <a:pt x="171" y="14484"/>
                    </a:lnTo>
                    <a:lnTo>
                      <a:pt x="74" y="14801"/>
                    </a:lnTo>
                    <a:lnTo>
                      <a:pt x="25" y="15094"/>
                    </a:lnTo>
                    <a:lnTo>
                      <a:pt x="0" y="15363"/>
                    </a:lnTo>
                    <a:lnTo>
                      <a:pt x="0" y="15583"/>
                    </a:lnTo>
                    <a:lnTo>
                      <a:pt x="49" y="15802"/>
                    </a:lnTo>
                    <a:lnTo>
                      <a:pt x="123" y="15973"/>
                    </a:lnTo>
                    <a:lnTo>
                      <a:pt x="245" y="16120"/>
                    </a:lnTo>
                    <a:lnTo>
                      <a:pt x="342" y="16218"/>
                    </a:lnTo>
                    <a:lnTo>
                      <a:pt x="489" y="16291"/>
                    </a:lnTo>
                    <a:lnTo>
                      <a:pt x="635" y="16340"/>
                    </a:lnTo>
                    <a:lnTo>
                      <a:pt x="806" y="16364"/>
                    </a:lnTo>
                    <a:lnTo>
                      <a:pt x="1173" y="16364"/>
                    </a:lnTo>
                    <a:lnTo>
                      <a:pt x="1393" y="16315"/>
                    </a:lnTo>
                    <a:lnTo>
                      <a:pt x="1637" y="16267"/>
                    </a:lnTo>
                    <a:lnTo>
                      <a:pt x="2150" y="16120"/>
                    </a:lnTo>
                    <a:lnTo>
                      <a:pt x="2711" y="15876"/>
                    </a:lnTo>
                    <a:lnTo>
                      <a:pt x="3322" y="15583"/>
                    </a:lnTo>
                    <a:lnTo>
                      <a:pt x="3957" y="15192"/>
                    </a:lnTo>
                    <a:lnTo>
                      <a:pt x="4665" y="14752"/>
                    </a:lnTo>
                    <a:lnTo>
                      <a:pt x="5373" y="14264"/>
                    </a:lnTo>
                    <a:lnTo>
                      <a:pt x="6131" y="13702"/>
                    </a:lnTo>
                    <a:lnTo>
                      <a:pt x="6912" y="13092"/>
                    </a:lnTo>
                    <a:lnTo>
                      <a:pt x="7718" y="12432"/>
                    </a:lnTo>
                    <a:lnTo>
                      <a:pt x="8524" y="11724"/>
                    </a:lnTo>
                    <a:lnTo>
                      <a:pt x="9330" y="10967"/>
                    </a:lnTo>
                    <a:lnTo>
                      <a:pt x="10160" y="10161"/>
                    </a:lnTo>
                    <a:lnTo>
                      <a:pt x="10966" y="9330"/>
                    </a:lnTo>
                    <a:lnTo>
                      <a:pt x="11723" y="8524"/>
                    </a:lnTo>
                    <a:lnTo>
                      <a:pt x="12432" y="7718"/>
                    </a:lnTo>
                    <a:lnTo>
                      <a:pt x="13091" y="6912"/>
                    </a:lnTo>
                    <a:lnTo>
                      <a:pt x="13702" y="6131"/>
                    </a:lnTo>
                    <a:lnTo>
                      <a:pt x="14263" y="5374"/>
                    </a:lnTo>
                    <a:lnTo>
                      <a:pt x="14752" y="4666"/>
                    </a:lnTo>
                    <a:lnTo>
                      <a:pt x="15192" y="3957"/>
                    </a:lnTo>
                    <a:lnTo>
                      <a:pt x="15582" y="3322"/>
                    </a:lnTo>
                    <a:lnTo>
                      <a:pt x="15875" y="2712"/>
                    </a:lnTo>
                    <a:lnTo>
                      <a:pt x="16120" y="2150"/>
                    </a:lnTo>
                    <a:lnTo>
                      <a:pt x="16266" y="1637"/>
                    </a:lnTo>
                    <a:lnTo>
                      <a:pt x="16315" y="1393"/>
                    </a:lnTo>
                    <a:lnTo>
                      <a:pt x="16364" y="1173"/>
                    </a:lnTo>
                    <a:lnTo>
                      <a:pt x="16364" y="978"/>
                    </a:lnTo>
                    <a:lnTo>
                      <a:pt x="16364" y="807"/>
                    </a:lnTo>
                    <a:lnTo>
                      <a:pt x="16339" y="636"/>
                    </a:lnTo>
                    <a:lnTo>
                      <a:pt x="16291" y="489"/>
                    </a:lnTo>
                    <a:lnTo>
                      <a:pt x="16217" y="343"/>
                    </a:lnTo>
                    <a:lnTo>
                      <a:pt x="16120" y="245"/>
                    </a:lnTo>
                    <a:lnTo>
                      <a:pt x="15973" y="123"/>
                    </a:lnTo>
                    <a:lnTo>
                      <a:pt x="15802" y="50"/>
                    </a:lnTo>
                    <a:lnTo>
                      <a:pt x="15582" y="1"/>
                    </a:lnTo>
                    <a:close/>
                  </a:path>
                </a:pathLst>
              </a:custGeom>
              <a:solidFill>
                <a:srgbClr val="5FBBC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27" name="Shape 1527"/>
            <p:cNvGrpSpPr/>
            <p:nvPr/>
          </p:nvGrpSpPr>
          <p:grpSpPr>
            <a:xfrm rot="1057023">
              <a:off x="5378766" y="2876212"/>
              <a:ext cx="868134" cy="868199"/>
              <a:chOff x="570875" y="4322250"/>
              <a:chExt cx="443300" cy="443325"/>
            </a:xfrm>
          </p:grpSpPr>
          <p:sp>
            <p:nvSpPr>
              <p:cNvPr id="1528" name="Shape 1528"/>
              <p:cNvSpPr/>
              <p:nvPr/>
            </p:nvSpPr>
            <p:spPr>
              <a:xfrm>
                <a:off x="570875" y="4322250"/>
                <a:ext cx="443300" cy="443325"/>
              </a:xfrm>
              <a:custGeom>
                <a:avLst/>
                <a:gdLst/>
                <a:ahLst/>
                <a:cxnLst/>
                <a:rect l="0" t="0" r="0" b="0"/>
                <a:pathLst>
                  <a:path w="17732" h="17733" extrusionOk="0">
                    <a:moveTo>
                      <a:pt x="13091" y="2712"/>
                    </a:moveTo>
                    <a:lnTo>
                      <a:pt x="13286" y="2736"/>
                    </a:lnTo>
                    <a:lnTo>
                      <a:pt x="13506" y="2785"/>
                    </a:lnTo>
                    <a:lnTo>
                      <a:pt x="13702" y="2858"/>
                    </a:lnTo>
                    <a:lnTo>
                      <a:pt x="13873" y="2956"/>
                    </a:lnTo>
                    <a:lnTo>
                      <a:pt x="14068" y="3054"/>
                    </a:lnTo>
                    <a:lnTo>
                      <a:pt x="14239" y="3176"/>
                    </a:lnTo>
                    <a:lnTo>
                      <a:pt x="14410" y="3323"/>
                    </a:lnTo>
                    <a:lnTo>
                      <a:pt x="14556" y="3493"/>
                    </a:lnTo>
                    <a:lnTo>
                      <a:pt x="14679" y="3664"/>
                    </a:lnTo>
                    <a:lnTo>
                      <a:pt x="14776" y="3860"/>
                    </a:lnTo>
                    <a:lnTo>
                      <a:pt x="14874" y="4031"/>
                    </a:lnTo>
                    <a:lnTo>
                      <a:pt x="14947" y="4226"/>
                    </a:lnTo>
                    <a:lnTo>
                      <a:pt x="14996" y="4446"/>
                    </a:lnTo>
                    <a:lnTo>
                      <a:pt x="15021" y="4641"/>
                    </a:lnTo>
                    <a:lnTo>
                      <a:pt x="15021" y="4861"/>
                    </a:lnTo>
                    <a:lnTo>
                      <a:pt x="15021" y="5057"/>
                    </a:lnTo>
                    <a:lnTo>
                      <a:pt x="14996" y="5252"/>
                    </a:lnTo>
                    <a:lnTo>
                      <a:pt x="14947" y="5472"/>
                    </a:lnTo>
                    <a:lnTo>
                      <a:pt x="14874" y="5667"/>
                    </a:lnTo>
                    <a:lnTo>
                      <a:pt x="14776" y="5838"/>
                    </a:lnTo>
                    <a:lnTo>
                      <a:pt x="14679" y="6033"/>
                    </a:lnTo>
                    <a:lnTo>
                      <a:pt x="14556" y="6204"/>
                    </a:lnTo>
                    <a:lnTo>
                      <a:pt x="14410" y="6375"/>
                    </a:lnTo>
                    <a:lnTo>
                      <a:pt x="13433" y="7328"/>
                    </a:lnTo>
                    <a:lnTo>
                      <a:pt x="13311" y="7426"/>
                    </a:lnTo>
                    <a:lnTo>
                      <a:pt x="13189" y="7499"/>
                    </a:lnTo>
                    <a:lnTo>
                      <a:pt x="13042" y="7548"/>
                    </a:lnTo>
                    <a:lnTo>
                      <a:pt x="12871" y="7572"/>
                    </a:lnTo>
                    <a:lnTo>
                      <a:pt x="12725" y="7548"/>
                    </a:lnTo>
                    <a:lnTo>
                      <a:pt x="12578" y="7499"/>
                    </a:lnTo>
                    <a:lnTo>
                      <a:pt x="12456" y="7426"/>
                    </a:lnTo>
                    <a:lnTo>
                      <a:pt x="12334" y="7328"/>
                    </a:lnTo>
                    <a:lnTo>
                      <a:pt x="10405" y="5398"/>
                    </a:lnTo>
                    <a:lnTo>
                      <a:pt x="10307" y="5276"/>
                    </a:lnTo>
                    <a:lnTo>
                      <a:pt x="10234" y="5154"/>
                    </a:lnTo>
                    <a:lnTo>
                      <a:pt x="10185" y="5008"/>
                    </a:lnTo>
                    <a:lnTo>
                      <a:pt x="10160" y="4861"/>
                    </a:lnTo>
                    <a:lnTo>
                      <a:pt x="10185" y="4690"/>
                    </a:lnTo>
                    <a:lnTo>
                      <a:pt x="10234" y="4544"/>
                    </a:lnTo>
                    <a:lnTo>
                      <a:pt x="10307" y="4422"/>
                    </a:lnTo>
                    <a:lnTo>
                      <a:pt x="10405" y="4299"/>
                    </a:lnTo>
                    <a:lnTo>
                      <a:pt x="11357" y="3323"/>
                    </a:lnTo>
                    <a:lnTo>
                      <a:pt x="11528" y="3176"/>
                    </a:lnTo>
                    <a:lnTo>
                      <a:pt x="11699" y="3054"/>
                    </a:lnTo>
                    <a:lnTo>
                      <a:pt x="11894" y="2956"/>
                    </a:lnTo>
                    <a:lnTo>
                      <a:pt x="12065" y="2858"/>
                    </a:lnTo>
                    <a:lnTo>
                      <a:pt x="12261" y="2785"/>
                    </a:lnTo>
                    <a:lnTo>
                      <a:pt x="12481" y="2736"/>
                    </a:lnTo>
                    <a:lnTo>
                      <a:pt x="12676" y="2712"/>
                    </a:lnTo>
                    <a:close/>
                    <a:moveTo>
                      <a:pt x="8377" y="8867"/>
                    </a:moveTo>
                    <a:lnTo>
                      <a:pt x="8475" y="8891"/>
                    </a:lnTo>
                    <a:lnTo>
                      <a:pt x="8548" y="8915"/>
                    </a:lnTo>
                    <a:lnTo>
                      <a:pt x="8646" y="8964"/>
                    </a:lnTo>
                    <a:lnTo>
                      <a:pt x="8719" y="9013"/>
                    </a:lnTo>
                    <a:lnTo>
                      <a:pt x="8768" y="9086"/>
                    </a:lnTo>
                    <a:lnTo>
                      <a:pt x="8817" y="9184"/>
                    </a:lnTo>
                    <a:lnTo>
                      <a:pt x="8841" y="9257"/>
                    </a:lnTo>
                    <a:lnTo>
                      <a:pt x="8866" y="9355"/>
                    </a:lnTo>
                    <a:lnTo>
                      <a:pt x="8841" y="9453"/>
                    </a:lnTo>
                    <a:lnTo>
                      <a:pt x="8817" y="9550"/>
                    </a:lnTo>
                    <a:lnTo>
                      <a:pt x="8768" y="9624"/>
                    </a:lnTo>
                    <a:lnTo>
                      <a:pt x="8719" y="9697"/>
                    </a:lnTo>
                    <a:lnTo>
                      <a:pt x="6179" y="12237"/>
                    </a:lnTo>
                    <a:lnTo>
                      <a:pt x="6106" y="12310"/>
                    </a:lnTo>
                    <a:lnTo>
                      <a:pt x="6033" y="12359"/>
                    </a:lnTo>
                    <a:lnTo>
                      <a:pt x="5935" y="12383"/>
                    </a:lnTo>
                    <a:lnTo>
                      <a:pt x="5740" y="12383"/>
                    </a:lnTo>
                    <a:lnTo>
                      <a:pt x="5642" y="12359"/>
                    </a:lnTo>
                    <a:lnTo>
                      <a:pt x="5569" y="12310"/>
                    </a:lnTo>
                    <a:lnTo>
                      <a:pt x="5496" y="12237"/>
                    </a:lnTo>
                    <a:lnTo>
                      <a:pt x="5422" y="12164"/>
                    </a:lnTo>
                    <a:lnTo>
                      <a:pt x="5373" y="12090"/>
                    </a:lnTo>
                    <a:lnTo>
                      <a:pt x="5349" y="11993"/>
                    </a:lnTo>
                    <a:lnTo>
                      <a:pt x="5349" y="11895"/>
                    </a:lnTo>
                    <a:lnTo>
                      <a:pt x="5349" y="11797"/>
                    </a:lnTo>
                    <a:lnTo>
                      <a:pt x="5373" y="11700"/>
                    </a:lnTo>
                    <a:lnTo>
                      <a:pt x="5422" y="11626"/>
                    </a:lnTo>
                    <a:lnTo>
                      <a:pt x="5496" y="11553"/>
                    </a:lnTo>
                    <a:lnTo>
                      <a:pt x="8036" y="9013"/>
                    </a:lnTo>
                    <a:lnTo>
                      <a:pt x="8109" y="8964"/>
                    </a:lnTo>
                    <a:lnTo>
                      <a:pt x="8182" y="8915"/>
                    </a:lnTo>
                    <a:lnTo>
                      <a:pt x="8280" y="8891"/>
                    </a:lnTo>
                    <a:lnTo>
                      <a:pt x="8377" y="8867"/>
                    </a:lnTo>
                    <a:close/>
                    <a:moveTo>
                      <a:pt x="14825" y="1"/>
                    </a:moveTo>
                    <a:lnTo>
                      <a:pt x="14288" y="25"/>
                    </a:lnTo>
                    <a:lnTo>
                      <a:pt x="13751" y="50"/>
                    </a:lnTo>
                    <a:lnTo>
                      <a:pt x="13213" y="123"/>
                    </a:lnTo>
                    <a:lnTo>
                      <a:pt x="12676" y="245"/>
                    </a:lnTo>
                    <a:lnTo>
                      <a:pt x="12163" y="367"/>
                    </a:lnTo>
                    <a:lnTo>
                      <a:pt x="11675" y="538"/>
                    </a:lnTo>
                    <a:lnTo>
                      <a:pt x="11235" y="758"/>
                    </a:lnTo>
                    <a:lnTo>
                      <a:pt x="11015" y="856"/>
                    </a:lnTo>
                    <a:lnTo>
                      <a:pt x="10844" y="1002"/>
                    </a:lnTo>
                    <a:lnTo>
                      <a:pt x="10649" y="1124"/>
                    </a:lnTo>
                    <a:lnTo>
                      <a:pt x="10502" y="1271"/>
                    </a:lnTo>
                    <a:lnTo>
                      <a:pt x="5544" y="6229"/>
                    </a:lnTo>
                    <a:lnTo>
                      <a:pt x="391" y="6229"/>
                    </a:lnTo>
                    <a:lnTo>
                      <a:pt x="245" y="6253"/>
                    </a:lnTo>
                    <a:lnTo>
                      <a:pt x="147" y="6278"/>
                    </a:lnTo>
                    <a:lnTo>
                      <a:pt x="49" y="6327"/>
                    </a:lnTo>
                    <a:lnTo>
                      <a:pt x="0" y="6400"/>
                    </a:lnTo>
                    <a:lnTo>
                      <a:pt x="0" y="6473"/>
                    </a:lnTo>
                    <a:lnTo>
                      <a:pt x="25" y="6571"/>
                    </a:lnTo>
                    <a:lnTo>
                      <a:pt x="74" y="6668"/>
                    </a:lnTo>
                    <a:lnTo>
                      <a:pt x="171" y="6791"/>
                    </a:lnTo>
                    <a:lnTo>
                      <a:pt x="2589" y="9184"/>
                    </a:lnTo>
                    <a:lnTo>
                      <a:pt x="2272" y="9502"/>
                    </a:lnTo>
                    <a:lnTo>
                      <a:pt x="953" y="9746"/>
                    </a:lnTo>
                    <a:lnTo>
                      <a:pt x="806" y="9795"/>
                    </a:lnTo>
                    <a:lnTo>
                      <a:pt x="684" y="9843"/>
                    </a:lnTo>
                    <a:lnTo>
                      <a:pt x="611" y="9941"/>
                    </a:lnTo>
                    <a:lnTo>
                      <a:pt x="562" y="10014"/>
                    </a:lnTo>
                    <a:lnTo>
                      <a:pt x="562" y="10112"/>
                    </a:lnTo>
                    <a:lnTo>
                      <a:pt x="586" y="10234"/>
                    </a:lnTo>
                    <a:lnTo>
                      <a:pt x="635" y="10332"/>
                    </a:lnTo>
                    <a:lnTo>
                      <a:pt x="733" y="10454"/>
                    </a:lnTo>
                    <a:lnTo>
                      <a:pt x="7278" y="16999"/>
                    </a:lnTo>
                    <a:lnTo>
                      <a:pt x="7401" y="17097"/>
                    </a:lnTo>
                    <a:lnTo>
                      <a:pt x="7498" y="17146"/>
                    </a:lnTo>
                    <a:lnTo>
                      <a:pt x="7620" y="17170"/>
                    </a:lnTo>
                    <a:lnTo>
                      <a:pt x="7718" y="17170"/>
                    </a:lnTo>
                    <a:lnTo>
                      <a:pt x="7791" y="17122"/>
                    </a:lnTo>
                    <a:lnTo>
                      <a:pt x="7889" y="17048"/>
                    </a:lnTo>
                    <a:lnTo>
                      <a:pt x="7938" y="16926"/>
                    </a:lnTo>
                    <a:lnTo>
                      <a:pt x="7987" y="16780"/>
                    </a:lnTo>
                    <a:lnTo>
                      <a:pt x="8231" y="15461"/>
                    </a:lnTo>
                    <a:lnTo>
                      <a:pt x="8548" y="15143"/>
                    </a:lnTo>
                    <a:lnTo>
                      <a:pt x="10942" y="17561"/>
                    </a:lnTo>
                    <a:lnTo>
                      <a:pt x="11064" y="17659"/>
                    </a:lnTo>
                    <a:lnTo>
                      <a:pt x="11162" y="17708"/>
                    </a:lnTo>
                    <a:lnTo>
                      <a:pt x="11259" y="17732"/>
                    </a:lnTo>
                    <a:lnTo>
                      <a:pt x="11333" y="17732"/>
                    </a:lnTo>
                    <a:lnTo>
                      <a:pt x="11406" y="17683"/>
                    </a:lnTo>
                    <a:lnTo>
                      <a:pt x="11455" y="17586"/>
                    </a:lnTo>
                    <a:lnTo>
                      <a:pt x="11479" y="17488"/>
                    </a:lnTo>
                    <a:lnTo>
                      <a:pt x="11504" y="17341"/>
                    </a:lnTo>
                    <a:lnTo>
                      <a:pt x="11504" y="12188"/>
                    </a:lnTo>
                    <a:lnTo>
                      <a:pt x="16461" y="7230"/>
                    </a:lnTo>
                    <a:lnTo>
                      <a:pt x="16608" y="7084"/>
                    </a:lnTo>
                    <a:lnTo>
                      <a:pt x="16730" y="6888"/>
                    </a:lnTo>
                    <a:lnTo>
                      <a:pt x="16877" y="6693"/>
                    </a:lnTo>
                    <a:lnTo>
                      <a:pt x="16974" y="6498"/>
                    </a:lnTo>
                    <a:lnTo>
                      <a:pt x="17194" y="6058"/>
                    </a:lnTo>
                    <a:lnTo>
                      <a:pt x="17365" y="5569"/>
                    </a:lnTo>
                    <a:lnTo>
                      <a:pt x="17487" y="5057"/>
                    </a:lnTo>
                    <a:lnTo>
                      <a:pt x="17609" y="4519"/>
                    </a:lnTo>
                    <a:lnTo>
                      <a:pt x="17683" y="3982"/>
                    </a:lnTo>
                    <a:lnTo>
                      <a:pt x="17707" y="3445"/>
                    </a:lnTo>
                    <a:lnTo>
                      <a:pt x="17731" y="2907"/>
                    </a:lnTo>
                    <a:lnTo>
                      <a:pt x="17731" y="2419"/>
                    </a:lnTo>
                    <a:lnTo>
                      <a:pt x="17707" y="1955"/>
                    </a:lnTo>
                    <a:lnTo>
                      <a:pt x="17658" y="1515"/>
                    </a:lnTo>
                    <a:lnTo>
                      <a:pt x="17585" y="1149"/>
                    </a:lnTo>
                    <a:lnTo>
                      <a:pt x="17512" y="831"/>
                    </a:lnTo>
                    <a:lnTo>
                      <a:pt x="17414" y="587"/>
                    </a:lnTo>
                    <a:lnTo>
                      <a:pt x="17341" y="489"/>
                    </a:lnTo>
                    <a:lnTo>
                      <a:pt x="17292" y="441"/>
                    </a:lnTo>
                    <a:lnTo>
                      <a:pt x="17243" y="392"/>
                    </a:lnTo>
                    <a:lnTo>
                      <a:pt x="17145" y="318"/>
                    </a:lnTo>
                    <a:lnTo>
                      <a:pt x="16901" y="221"/>
                    </a:lnTo>
                    <a:lnTo>
                      <a:pt x="16584" y="148"/>
                    </a:lnTo>
                    <a:lnTo>
                      <a:pt x="16217" y="74"/>
                    </a:lnTo>
                    <a:lnTo>
                      <a:pt x="15778" y="25"/>
                    </a:lnTo>
                    <a:lnTo>
                      <a:pt x="15314" y="1"/>
                    </a:lnTo>
                    <a:close/>
                  </a:path>
                </a:pathLst>
              </a:cu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9" name="Shape 1529"/>
              <p:cNvSpPr/>
              <p:nvPr/>
            </p:nvSpPr>
            <p:spPr>
              <a:xfrm>
                <a:off x="597725" y="4665400"/>
                <a:ext cx="73300" cy="73300"/>
              </a:xfrm>
              <a:custGeom>
                <a:avLst/>
                <a:gdLst/>
                <a:ahLst/>
                <a:cxnLst/>
                <a:rect l="0" t="0" r="0" b="0"/>
                <a:pathLst>
                  <a:path w="2932" h="2932" extrusionOk="0">
                    <a:moveTo>
                      <a:pt x="2028" y="1"/>
                    </a:moveTo>
                    <a:lnTo>
                      <a:pt x="1857" y="25"/>
                    </a:lnTo>
                    <a:lnTo>
                      <a:pt x="1686" y="74"/>
                    </a:lnTo>
                    <a:lnTo>
                      <a:pt x="1515" y="147"/>
                    </a:lnTo>
                    <a:lnTo>
                      <a:pt x="1369" y="269"/>
                    </a:lnTo>
                    <a:lnTo>
                      <a:pt x="1222" y="489"/>
                    </a:lnTo>
                    <a:lnTo>
                      <a:pt x="1002" y="831"/>
                    </a:lnTo>
                    <a:lnTo>
                      <a:pt x="563" y="1735"/>
                    </a:lnTo>
                    <a:lnTo>
                      <a:pt x="172" y="2565"/>
                    </a:lnTo>
                    <a:lnTo>
                      <a:pt x="1" y="2932"/>
                    </a:lnTo>
                    <a:lnTo>
                      <a:pt x="1" y="2932"/>
                    </a:lnTo>
                    <a:lnTo>
                      <a:pt x="367" y="2761"/>
                    </a:lnTo>
                    <a:lnTo>
                      <a:pt x="1198" y="2370"/>
                    </a:lnTo>
                    <a:lnTo>
                      <a:pt x="2101" y="1930"/>
                    </a:lnTo>
                    <a:lnTo>
                      <a:pt x="2443" y="1710"/>
                    </a:lnTo>
                    <a:lnTo>
                      <a:pt x="2663" y="1564"/>
                    </a:lnTo>
                    <a:lnTo>
                      <a:pt x="2785" y="1417"/>
                    </a:lnTo>
                    <a:lnTo>
                      <a:pt x="2858" y="1246"/>
                    </a:lnTo>
                    <a:lnTo>
                      <a:pt x="2907" y="1075"/>
                    </a:lnTo>
                    <a:lnTo>
                      <a:pt x="2932" y="904"/>
                    </a:lnTo>
                    <a:lnTo>
                      <a:pt x="2907" y="733"/>
                    </a:lnTo>
                    <a:lnTo>
                      <a:pt x="2858" y="562"/>
                    </a:lnTo>
                    <a:lnTo>
                      <a:pt x="2785" y="416"/>
                    </a:lnTo>
                    <a:lnTo>
                      <a:pt x="2663" y="269"/>
                    </a:lnTo>
                    <a:lnTo>
                      <a:pt x="2517" y="147"/>
                    </a:lnTo>
                    <a:lnTo>
                      <a:pt x="2370" y="74"/>
                    </a:lnTo>
                    <a:lnTo>
                      <a:pt x="2199" y="25"/>
                    </a:lnTo>
                    <a:lnTo>
                      <a:pt x="2028" y="1"/>
                    </a:lnTo>
                    <a:close/>
                  </a:path>
                </a:pathLst>
              </a:cu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0" name="Shape 1530"/>
              <p:cNvSpPr/>
              <p:nvPr/>
            </p:nvSpPr>
            <p:spPr>
              <a:xfrm>
                <a:off x="654525" y="4708150"/>
                <a:ext cx="47025" cy="47025"/>
              </a:xfrm>
              <a:custGeom>
                <a:avLst/>
                <a:gdLst/>
                <a:ahLst/>
                <a:cxnLst/>
                <a:rect l="0" t="0" r="0" b="0"/>
                <a:pathLst>
                  <a:path w="1881" h="1881" extrusionOk="0">
                    <a:moveTo>
                      <a:pt x="1124" y="0"/>
                    </a:moveTo>
                    <a:lnTo>
                      <a:pt x="977" y="25"/>
                    </a:lnTo>
                    <a:lnTo>
                      <a:pt x="831" y="74"/>
                    </a:lnTo>
                    <a:lnTo>
                      <a:pt x="709" y="147"/>
                    </a:lnTo>
                    <a:lnTo>
                      <a:pt x="586" y="245"/>
                    </a:lnTo>
                    <a:lnTo>
                      <a:pt x="464" y="391"/>
                    </a:lnTo>
                    <a:lnTo>
                      <a:pt x="367" y="611"/>
                    </a:lnTo>
                    <a:lnTo>
                      <a:pt x="269" y="880"/>
                    </a:lnTo>
                    <a:lnTo>
                      <a:pt x="171" y="1173"/>
                    </a:lnTo>
                    <a:lnTo>
                      <a:pt x="49" y="1686"/>
                    </a:lnTo>
                    <a:lnTo>
                      <a:pt x="0" y="1881"/>
                    </a:lnTo>
                    <a:lnTo>
                      <a:pt x="0" y="1881"/>
                    </a:lnTo>
                    <a:lnTo>
                      <a:pt x="220" y="1857"/>
                    </a:lnTo>
                    <a:lnTo>
                      <a:pt x="733" y="1710"/>
                    </a:lnTo>
                    <a:lnTo>
                      <a:pt x="1002" y="1637"/>
                    </a:lnTo>
                    <a:lnTo>
                      <a:pt x="1270" y="1539"/>
                    </a:lnTo>
                    <a:lnTo>
                      <a:pt x="1515" y="1417"/>
                    </a:lnTo>
                    <a:lnTo>
                      <a:pt x="1661" y="1319"/>
                    </a:lnTo>
                    <a:lnTo>
                      <a:pt x="1759" y="1197"/>
                    </a:lnTo>
                    <a:lnTo>
                      <a:pt x="1832" y="1051"/>
                    </a:lnTo>
                    <a:lnTo>
                      <a:pt x="1881" y="928"/>
                    </a:lnTo>
                    <a:lnTo>
                      <a:pt x="1881" y="782"/>
                    </a:lnTo>
                    <a:lnTo>
                      <a:pt x="1881" y="635"/>
                    </a:lnTo>
                    <a:lnTo>
                      <a:pt x="1832" y="489"/>
                    </a:lnTo>
                    <a:lnTo>
                      <a:pt x="1759" y="367"/>
                    </a:lnTo>
                    <a:lnTo>
                      <a:pt x="1661" y="245"/>
                    </a:lnTo>
                    <a:lnTo>
                      <a:pt x="1539" y="147"/>
                    </a:lnTo>
                    <a:lnTo>
                      <a:pt x="1417" y="74"/>
                    </a:lnTo>
                    <a:lnTo>
                      <a:pt x="1270" y="25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1" name="Shape 1531"/>
              <p:cNvSpPr/>
              <p:nvPr/>
            </p:nvSpPr>
            <p:spPr>
              <a:xfrm>
                <a:off x="581250" y="4634875"/>
                <a:ext cx="47050" cy="47050"/>
              </a:xfrm>
              <a:custGeom>
                <a:avLst/>
                <a:gdLst/>
                <a:ahLst/>
                <a:cxnLst/>
                <a:rect l="0" t="0" r="0" b="0"/>
                <a:pathLst>
                  <a:path w="1882" h="1882" extrusionOk="0">
                    <a:moveTo>
                      <a:pt x="953" y="1"/>
                    </a:moveTo>
                    <a:lnTo>
                      <a:pt x="831" y="49"/>
                    </a:lnTo>
                    <a:lnTo>
                      <a:pt x="684" y="123"/>
                    </a:lnTo>
                    <a:lnTo>
                      <a:pt x="562" y="220"/>
                    </a:lnTo>
                    <a:lnTo>
                      <a:pt x="465" y="367"/>
                    </a:lnTo>
                    <a:lnTo>
                      <a:pt x="342" y="611"/>
                    </a:lnTo>
                    <a:lnTo>
                      <a:pt x="245" y="880"/>
                    </a:lnTo>
                    <a:lnTo>
                      <a:pt x="171" y="1148"/>
                    </a:lnTo>
                    <a:lnTo>
                      <a:pt x="25" y="1661"/>
                    </a:lnTo>
                    <a:lnTo>
                      <a:pt x="1" y="1881"/>
                    </a:lnTo>
                    <a:lnTo>
                      <a:pt x="196" y="1832"/>
                    </a:lnTo>
                    <a:lnTo>
                      <a:pt x="709" y="1710"/>
                    </a:lnTo>
                    <a:lnTo>
                      <a:pt x="1002" y="1613"/>
                    </a:lnTo>
                    <a:lnTo>
                      <a:pt x="1271" y="1515"/>
                    </a:lnTo>
                    <a:lnTo>
                      <a:pt x="1490" y="1417"/>
                    </a:lnTo>
                    <a:lnTo>
                      <a:pt x="1637" y="1295"/>
                    </a:lnTo>
                    <a:lnTo>
                      <a:pt x="1735" y="1173"/>
                    </a:lnTo>
                    <a:lnTo>
                      <a:pt x="1808" y="1051"/>
                    </a:lnTo>
                    <a:lnTo>
                      <a:pt x="1857" y="904"/>
                    </a:lnTo>
                    <a:lnTo>
                      <a:pt x="1881" y="758"/>
                    </a:lnTo>
                    <a:lnTo>
                      <a:pt x="1857" y="611"/>
                    </a:lnTo>
                    <a:lnTo>
                      <a:pt x="1808" y="465"/>
                    </a:lnTo>
                    <a:lnTo>
                      <a:pt x="1735" y="343"/>
                    </a:lnTo>
                    <a:lnTo>
                      <a:pt x="1637" y="220"/>
                    </a:lnTo>
                    <a:lnTo>
                      <a:pt x="1515" y="123"/>
                    </a:lnTo>
                    <a:lnTo>
                      <a:pt x="1393" y="49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rgbClr val="9ED15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532" name="Shape 1532"/>
            <p:cNvSpPr/>
            <p:nvPr/>
          </p:nvSpPr>
          <p:spPr>
            <a:xfrm rot="2466788">
              <a:off x="5476255" y="2097747"/>
              <a:ext cx="426131" cy="406885"/>
            </a:xfrm>
            <a:custGeom>
              <a:avLst/>
              <a:gdLst/>
              <a:ahLst/>
              <a:cxnLst/>
              <a:rect l="0" t="0" r="0" b="0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 rot="-1609468">
              <a:off x="6099461" y="2353757"/>
              <a:ext cx="306650" cy="292799"/>
            </a:xfrm>
            <a:custGeom>
              <a:avLst/>
              <a:gdLst/>
              <a:ahLst/>
              <a:cxnLst/>
              <a:rect l="0" t="0" r="0" b="0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 rot="2926179">
              <a:off x="7958854" y="2585725"/>
              <a:ext cx="229657" cy="219284"/>
            </a:xfrm>
            <a:custGeom>
              <a:avLst/>
              <a:gdLst/>
              <a:ahLst/>
              <a:cxnLst/>
              <a:rect l="0" t="0" r="0" b="0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 rot="-1609376">
              <a:off x="7003172" y="1116717"/>
              <a:ext cx="206905" cy="197560"/>
            </a:xfrm>
            <a:custGeom>
              <a:avLst/>
              <a:gdLst/>
              <a:ahLst/>
              <a:cxnLst/>
              <a:rect l="0" t="0" r="0" b="0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DFE95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F0290F0-1DD4-0342-B30E-4489F1974D2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8291" y="2555717"/>
            <a:ext cx="1646660" cy="1029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4F4437-590A-4540-9646-F0A900C2A9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33519" y="2555717"/>
            <a:ext cx="1660379" cy="1035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0E357-1D5C-544B-BBD4-9E0767AA3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8209" y="2555717"/>
            <a:ext cx="1790143" cy="1029176"/>
          </a:xfrm>
          <a:prstGeom prst="rect">
            <a:avLst/>
          </a:prstGeom>
        </p:spPr>
      </p:pic>
      <p:sp>
        <p:nvSpPr>
          <p:cNvPr id="22" name="Shape 1522">
            <a:extLst>
              <a:ext uri="{FF2B5EF4-FFF2-40B4-BE49-F238E27FC236}">
                <a16:creationId xmlns:a16="http://schemas.microsoft.com/office/drawing/2014/main" id="{AB4F1AC8-7620-B841-9308-57E12DE1E9C5}"/>
              </a:ext>
            </a:extLst>
          </p:cNvPr>
          <p:cNvSpPr txBox="1">
            <a:spLocks/>
          </p:cNvSpPr>
          <p:nvPr/>
        </p:nvSpPr>
        <p:spPr>
          <a:xfrm>
            <a:off x="3634852" y="3661389"/>
            <a:ext cx="2096855" cy="4482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ct val="100000"/>
              <a:buFont typeface="Muli Light"/>
              <a:buChar char="▪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ED155"/>
              </a:buClr>
              <a:buSzPct val="100000"/>
              <a:buFont typeface="Muli Light"/>
              <a:buChar char="□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ED155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algn="ctr">
              <a:spcBef>
                <a:spcPts val="0"/>
              </a:spcBef>
              <a:buFont typeface="Muli Light"/>
              <a:buNone/>
            </a:pPr>
            <a:r>
              <a:rPr lang="en-US" sz="1800" dirty="0">
                <a:solidFill>
                  <a:schemeClr val="bg1"/>
                </a:solidFill>
                <a:latin typeface="Roboto Slab"/>
                <a:ea typeface="Roboto Slab"/>
                <a:sym typeface="Roboto Slab"/>
              </a:rPr>
              <a:t>Arjen van den Heuvel</a:t>
            </a:r>
            <a:endParaRPr lang="en" sz="1800" dirty="0">
              <a:solidFill>
                <a:schemeClr val="bg1"/>
              </a:solidFill>
            </a:endParaRPr>
          </a:p>
        </p:txBody>
      </p:sp>
      <p:sp>
        <p:nvSpPr>
          <p:cNvPr id="23" name="Shape 1522">
            <a:extLst>
              <a:ext uri="{FF2B5EF4-FFF2-40B4-BE49-F238E27FC236}">
                <a16:creationId xmlns:a16="http://schemas.microsoft.com/office/drawing/2014/main" id="{E23CCFAB-39A9-5F4A-A23F-4409BDB57EA4}"/>
              </a:ext>
            </a:extLst>
          </p:cNvPr>
          <p:cNvSpPr txBox="1">
            <a:spLocks/>
          </p:cNvSpPr>
          <p:nvPr/>
        </p:nvSpPr>
        <p:spPr>
          <a:xfrm>
            <a:off x="6003842" y="3757949"/>
            <a:ext cx="2096855" cy="4482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ct val="100000"/>
              <a:buFont typeface="Muli Light"/>
              <a:buChar char="▪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ED155"/>
              </a:buClr>
              <a:buSzPct val="100000"/>
              <a:buFont typeface="Muli Light"/>
              <a:buChar char="□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ED155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6D78"/>
              </a:buClr>
              <a:buSzPct val="1000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Roboto Slab"/>
                <a:ea typeface="Roboto Slab"/>
                <a:sym typeface="Roboto Slab"/>
              </a:rPr>
              <a:t>Barthélémy</a:t>
            </a:r>
            <a:r>
              <a:rPr lang="en-US" sz="1800" dirty="0">
                <a:solidFill>
                  <a:schemeClr val="bg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/>
                <a:ea typeface="Roboto Slab"/>
                <a:sym typeface="Roboto Slab"/>
              </a:rPr>
              <a:t>Ghez</a:t>
            </a:r>
            <a:endParaRPr lang="en" sz="1800" dirty="0">
              <a:solidFill>
                <a:schemeClr val="bg1"/>
              </a:solidFill>
            </a:endParaRPr>
          </a:p>
        </p:txBody>
      </p:sp>
      <p:sp>
        <p:nvSpPr>
          <p:cNvPr id="11" name="PB">
            <a:extLst>
              <a:ext uri="{FF2B5EF4-FFF2-40B4-BE49-F238E27FC236}">
                <a16:creationId xmlns:a16="http://schemas.microsoft.com/office/drawing/2014/main" id="{4E8D1134-C66E-0745-BB40-023C1807FDEA}"/>
              </a:ext>
            </a:extLst>
          </p:cNvPr>
          <p:cNvSpPr/>
          <p:nvPr/>
        </p:nvSpPr>
        <p:spPr>
          <a:xfrm>
            <a:off x="0" y="5092700"/>
            <a:ext cx="11430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ctrTitle"/>
          </p:nvPr>
        </p:nvSpPr>
        <p:spPr>
          <a:xfrm>
            <a:off x="466898" y="2146136"/>
            <a:ext cx="34386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rgbClr val="50B883"/>
                </a:solidFill>
              </a:rPr>
              <a:t>Business Question</a:t>
            </a:r>
            <a:endParaRPr lang="e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9529F-7D0C-5145-8555-F70E98D55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898" y="3305936"/>
            <a:ext cx="3438600" cy="784800"/>
          </a:xfrm>
        </p:spPr>
        <p:txBody>
          <a:bodyPr/>
          <a:lstStyle/>
          <a:p>
            <a:r>
              <a:rPr lang="en-US" dirty="0"/>
              <a:t>Can we automate cryptocurrency-trading based on the assumption that news- and discussion websites drives the exchange prices?</a:t>
            </a:r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A69682DF-208F-FC43-9762-EDDAA95204DC}"/>
              </a:ext>
            </a:extLst>
          </p:cNvPr>
          <p:cNvSpPr/>
          <p:nvPr/>
        </p:nvSpPr>
        <p:spPr>
          <a:xfrm>
            <a:off x="0" y="5092700"/>
            <a:ext cx="17145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8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B405-4462-164A-9D54-ED438F67D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650" y="142781"/>
            <a:ext cx="3438600" cy="11598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2BAC9-2A4C-774C-B26D-5C5BAE486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650" y="1302580"/>
            <a:ext cx="3438600" cy="1209613"/>
          </a:xfrm>
        </p:spPr>
        <p:txBody>
          <a:bodyPr/>
          <a:lstStyle/>
          <a:p>
            <a:r>
              <a:rPr lang="en-US" sz="2000" dirty="0"/>
              <a:t>1. Project Design</a:t>
            </a:r>
          </a:p>
          <a:p>
            <a:r>
              <a:rPr lang="en-US" sz="2000" dirty="0"/>
              <a:t>2. Current Status</a:t>
            </a:r>
          </a:p>
          <a:p>
            <a:r>
              <a:rPr lang="en-US" sz="2000" dirty="0"/>
              <a:t>3.Tools</a:t>
            </a:r>
          </a:p>
          <a:p>
            <a:r>
              <a:rPr lang="en-US" sz="2000" dirty="0"/>
              <a:t>Appendix</a:t>
            </a:r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DB9DE8B7-AF40-A44A-ADB5-417A1A75F042}"/>
              </a:ext>
            </a:extLst>
          </p:cNvPr>
          <p:cNvSpPr/>
          <p:nvPr/>
        </p:nvSpPr>
        <p:spPr>
          <a:xfrm>
            <a:off x="0" y="5092700"/>
            <a:ext cx="22860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" sz="7200" b="1" dirty="0">
                <a:solidFill>
                  <a:srgbClr val="50B883"/>
                </a:solidFill>
              </a:rPr>
              <a:t>1.</a:t>
            </a:r>
          </a:p>
          <a:p>
            <a:r>
              <a:rPr lang="en-US" dirty="0"/>
              <a:t>Project Design</a:t>
            </a:r>
            <a:endParaRPr lang="e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9529F-7D0C-5145-8555-F70E98D55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4" name="PB">
            <a:extLst>
              <a:ext uri="{FF2B5EF4-FFF2-40B4-BE49-F238E27FC236}">
                <a16:creationId xmlns:a16="http://schemas.microsoft.com/office/drawing/2014/main" id="{D951FC52-7CCA-894C-A419-DE8E6272771F}"/>
              </a:ext>
            </a:extLst>
          </p:cNvPr>
          <p:cNvSpPr/>
          <p:nvPr/>
        </p:nvSpPr>
        <p:spPr>
          <a:xfrm>
            <a:off x="0" y="5092700"/>
            <a:ext cx="28575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3B68C-526C-6C47-AEFB-64E1F5EBE4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129452-2E2E-6542-92DB-D96A028123BA}"/>
              </a:ext>
            </a:extLst>
          </p:cNvPr>
          <p:cNvGrpSpPr/>
          <p:nvPr/>
        </p:nvGrpSpPr>
        <p:grpSpPr>
          <a:xfrm>
            <a:off x="3458815" y="280849"/>
            <a:ext cx="4435264" cy="8756865"/>
            <a:chOff x="119271" y="84473"/>
            <a:chExt cx="8015909" cy="13346719"/>
          </a:xfrm>
        </p:grpSpPr>
        <p:sp>
          <p:nvSpPr>
            <p:cNvPr id="7" name="Flowchart: Multidocument 3">
              <a:extLst>
                <a:ext uri="{FF2B5EF4-FFF2-40B4-BE49-F238E27FC236}">
                  <a16:creationId xmlns:a16="http://schemas.microsoft.com/office/drawing/2014/main" id="{4DB8B320-C7AD-B848-87D0-4FD44C2603AF}"/>
                </a:ext>
              </a:extLst>
            </p:cNvPr>
            <p:cNvSpPr/>
            <p:nvPr/>
          </p:nvSpPr>
          <p:spPr>
            <a:xfrm>
              <a:off x="5287617" y="311424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Websites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340127-5483-8B47-8538-CF63E74E071F}"/>
                </a:ext>
              </a:extLst>
            </p:cNvPr>
            <p:cNvSpPr/>
            <p:nvPr/>
          </p:nvSpPr>
          <p:spPr>
            <a:xfrm>
              <a:off x="437321" y="563217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Scraper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BE75DD-5ED8-FC41-A78E-403A41D12128}"/>
                </a:ext>
              </a:extLst>
            </p:cNvPr>
            <p:cNvSpPr/>
            <p:nvPr/>
          </p:nvSpPr>
          <p:spPr>
            <a:xfrm>
              <a:off x="119271" y="397561"/>
              <a:ext cx="3611205" cy="11529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25" dirty="0">
                <a:solidFill>
                  <a:schemeClr val="tx1"/>
                </a:solidFill>
              </a:endParaRPr>
            </a:p>
          </p:txBody>
        </p:sp>
        <p:sp>
          <p:nvSpPr>
            <p:cNvPr id="10" name="Flowchart: Multidocument 7">
              <a:extLst>
                <a:ext uri="{FF2B5EF4-FFF2-40B4-BE49-F238E27FC236}">
                  <a16:creationId xmlns:a16="http://schemas.microsoft.com/office/drawing/2014/main" id="{D802263D-70B6-624C-88EE-6DC0579B8B8B}"/>
                </a:ext>
              </a:extLst>
            </p:cNvPr>
            <p:cNvSpPr/>
            <p:nvPr/>
          </p:nvSpPr>
          <p:spPr>
            <a:xfrm>
              <a:off x="5287617" y="1364972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Exchange API</a:t>
              </a:r>
            </a:p>
          </p:txBody>
        </p:sp>
        <p:sp>
          <p:nvSpPr>
            <p:cNvPr id="11" name="Flowchart: Multidocument 8">
              <a:extLst>
                <a:ext uri="{FF2B5EF4-FFF2-40B4-BE49-F238E27FC236}">
                  <a16:creationId xmlns:a16="http://schemas.microsoft.com/office/drawing/2014/main" id="{B61B7721-EC9D-E14D-885E-5331B02F1007}"/>
                </a:ext>
              </a:extLst>
            </p:cNvPr>
            <p:cNvSpPr/>
            <p:nvPr/>
          </p:nvSpPr>
          <p:spPr>
            <a:xfrm>
              <a:off x="5347246" y="2423495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Additional Predictors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486BF8-558F-8B4C-B8BA-8CC2B5DB21A6}"/>
                </a:ext>
              </a:extLst>
            </p:cNvPr>
            <p:cNvSpPr/>
            <p:nvPr/>
          </p:nvSpPr>
          <p:spPr>
            <a:xfrm>
              <a:off x="2093843" y="1729408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Price Query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33885C-3712-FA47-ACB6-23B21BA4CF7C}"/>
                </a:ext>
              </a:extLst>
            </p:cNvPr>
            <p:cNvSpPr/>
            <p:nvPr/>
          </p:nvSpPr>
          <p:spPr>
            <a:xfrm>
              <a:off x="437321" y="1179443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Text Cleaning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68DEC3-FCF1-CA40-A222-1DC6D318E50F}"/>
                </a:ext>
              </a:extLst>
            </p:cNvPr>
            <p:cNvSpPr/>
            <p:nvPr/>
          </p:nvSpPr>
          <p:spPr>
            <a:xfrm>
              <a:off x="437320" y="1729408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Date Cleaning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7AB4AA2-9C54-2847-B11D-F59BF9DA75F9}"/>
                </a:ext>
              </a:extLst>
            </p:cNvPr>
            <p:cNvCxnSpPr>
              <a:stCxn id="8" idx="1"/>
            </p:cNvCxnSpPr>
            <p:nvPr/>
          </p:nvCxnSpPr>
          <p:spPr>
            <a:xfrm flipH="1">
              <a:off x="1795671" y="781876"/>
              <a:ext cx="34919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6258D7-0067-4340-820C-0F8DD275B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295" y="2020955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4D2CF4-D43F-B246-BD56-24FF98C9CD4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352799" y="1835424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53CA05-EBF3-A24D-960F-55527693B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803" y="1484245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7A707-464F-F04A-B90A-1D2BF0B293F9}"/>
                </a:ext>
              </a:extLst>
            </p:cNvPr>
            <p:cNvCxnSpPr>
              <a:cxnSpLocks/>
            </p:cNvCxnSpPr>
            <p:nvPr/>
          </p:nvCxnSpPr>
          <p:spPr>
            <a:xfrm>
              <a:off x="3339535" y="1305340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1C650-ABA3-3848-AED6-AE6FD981A706}"/>
                </a:ext>
              </a:extLst>
            </p:cNvPr>
            <p:cNvSpPr/>
            <p:nvPr/>
          </p:nvSpPr>
          <p:spPr>
            <a:xfrm>
              <a:off x="410810" y="2630558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Concatenation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9FA7CC-5316-0B48-BD1A-8B96C4D88FA9}"/>
                </a:ext>
              </a:extLst>
            </p:cNvPr>
            <p:cNvSpPr/>
            <p:nvPr/>
          </p:nvSpPr>
          <p:spPr>
            <a:xfrm>
              <a:off x="2080589" y="1186070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Price Query</a:t>
              </a:r>
            </a:p>
          </p:txBody>
        </p:sp>
        <p:sp>
          <p:nvSpPr>
            <p:cNvPr id="22" name="Flowchart: Multidocument 32">
              <a:extLst>
                <a:ext uri="{FF2B5EF4-FFF2-40B4-BE49-F238E27FC236}">
                  <a16:creationId xmlns:a16="http://schemas.microsoft.com/office/drawing/2014/main" id="{0E150381-B076-534F-8F66-C194AA84FE31}"/>
                </a:ext>
              </a:extLst>
            </p:cNvPr>
            <p:cNvSpPr/>
            <p:nvPr/>
          </p:nvSpPr>
          <p:spPr>
            <a:xfrm>
              <a:off x="3896132" y="1046923"/>
              <a:ext cx="1225828" cy="593035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Translate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1AF2C6E-350E-284E-8EBA-4EC277DF8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15" y="1484245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7A4719-0B86-174C-AC07-B6D8A9EFC672}"/>
                </a:ext>
              </a:extLst>
            </p:cNvPr>
            <p:cNvCxnSpPr>
              <a:cxnSpLocks/>
            </p:cNvCxnSpPr>
            <p:nvPr/>
          </p:nvCxnSpPr>
          <p:spPr>
            <a:xfrm>
              <a:off x="1686347" y="1305340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C7C998-0762-5E42-AF0B-75386BC9E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9531" y="2011024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7D6318-DBFC-A44D-B059-B7780196779D}"/>
                </a:ext>
              </a:extLst>
            </p:cNvPr>
            <p:cNvCxnSpPr>
              <a:cxnSpLocks/>
            </p:cNvCxnSpPr>
            <p:nvPr/>
          </p:nvCxnSpPr>
          <p:spPr>
            <a:xfrm>
              <a:off x="1643263" y="1832119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3D1989-C8F8-4F4D-A573-4DC0F3B029FE}"/>
                </a:ext>
              </a:extLst>
            </p:cNvPr>
            <p:cNvSpPr/>
            <p:nvPr/>
          </p:nvSpPr>
          <p:spPr>
            <a:xfrm>
              <a:off x="2087212" y="2612332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Predictor Query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2C3E0D-B8B6-664C-BACD-18F78DD3C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9664" y="2903879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F2815D-E7A5-FB41-AE67-25E830527C4D}"/>
                </a:ext>
              </a:extLst>
            </p:cNvPr>
            <p:cNvCxnSpPr>
              <a:cxnSpLocks/>
            </p:cNvCxnSpPr>
            <p:nvPr/>
          </p:nvCxnSpPr>
          <p:spPr>
            <a:xfrm>
              <a:off x="3346168" y="2718348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877A6E-73BC-024B-9EA2-057F7BCECE37}"/>
                </a:ext>
              </a:extLst>
            </p:cNvPr>
            <p:cNvCxnSpPr>
              <a:cxnSpLocks/>
              <a:stCxn id="43" idx="2"/>
              <a:endCxn id="54" idx="0"/>
            </p:cNvCxnSpPr>
            <p:nvPr/>
          </p:nvCxnSpPr>
          <p:spPr>
            <a:xfrm>
              <a:off x="2703439" y="3049653"/>
              <a:ext cx="25699" cy="2049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B2493AF-CA4F-344D-818F-5DE47F30DB1A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1013780" y="2244591"/>
              <a:ext cx="13257" cy="3859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1F4F804-B8A5-A745-A759-BC5D99BC6F9E}"/>
                </a:ext>
              </a:extLst>
            </p:cNvPr>
            <p:cNvSpPr/>
            <p:nvPr/>
          </p:nvSpPr>
          <p:spPr>
            <a:xfrm>
              <a:off x="361115" y="4538246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Sentiment Analysis</a:t>
              </a:r>
            </a:p>
          </p:txBody>
        </p:sp>
        <p:sp>
          <p:nvSpPr>
            <p:cNvPr id="33" name="Flowchart: Multidocument 47">
              <a:extLst>
                <a:ext uri="{FF2B5EF4-FFF2-40B4-BE49-F238E27FC236}">
                  <a16:creationId xmlns:a16="http://schemas.microsoft.com/office/drawing/2014/main" id="{339ADFB0-542F-5B40-96DC-9B97E7743163}"/>
                </a:ext>
              </a:extLst>
            </p:cNvPr>
            <p:cNvSpPr/>
            <p:nvPr/>
          </p:nvSpPr>
          <p:spPr>
            <a:xfrm>
              <a:off x="334604" y="3391722"/>
              <a:ext cx="1384862" cy="964103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Split DF Into Separate Predictor DFs</a:t>
              </a:r>
            </a:p>
          </p:txBody>
        </p:sp>
        <p:sp>
          <p:nvSpPr>
            <p:cNvPr id="34" name="Flowchart: Multidocument 48">
              <a:extLst>
                <a:ext uri="{FF2B5EF4-FFF2-40B4-BE49-F238E27FC236}">
                  <a16:creationId xmlns:a16="http://schemas.microsoft.com/office/drawing/2014/main" id="{60764714-C6AA-254D-8EBB-AAB37285A8B3}"/>
                </a:ext>
              </a:extLst>
            </p:cNvPr>
            <p:cNvSpPr/>
            <p:nvPr/>
          </p:nvSpPr>
          <p:spPr>
            <a:xfrm>
              <a:off x="284910" y="5098766"/>
              <a:ext cx="1384862" cy="964103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Sentiment Predictors Compiled</a:t>
              </a:r>
            </a:p>
          </p:txBody>
        </p:sp>
        <p:sp>
          <p:nvSpPr>
            <p:cNvPr id="35" name="Flowchart: Multidocument 49">
              <a:extLst>
                <a:ext uri="{FF2B5EF4-FFF2-40B4-BE49-F238E27FC236}">
                  <a16:creationId xmlns:a16="http://schemas.microsoft.com/office/drawing/2014/main" id="{C3F364C2-FA62-7244-8958-1E3250F41B1C}"/>
                </a:ext>
              </a:extLst>
            </p:cNvPr>
            <p:cNvSpPr/>
            <p:nvPr/>
          </p:nvSpPr>
          <p:spPr>
            <a:xfrm>
              <a:off x="1941433" y="5098766"/>
              <a:ext cx="1384862" cy="964103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Additional Predictors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15977F6-C733-5147-AE72-9F153C2762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0407" y="3040549"/>
              <a:ext cx="13257" cy="3859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55ED272-481B-1C4A-A68D-91F6196DFD2F}"/>
                </a:ext>
              </a:extLst>
            </p:cNvPr>
            <p:cNvSpPr/>
            <p:nvPr/>
          </p:nvSpPr>
          <p:spPr>
            <a:xfrm>
              <a:off x="278303" y="6636019"/>
              <a:ext cx="3326288" cy="2081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25" dirty="0">
                <a:solidFill>
                  <a:schemeClr val="tx1"/>
                </a:solidFill>
              </a:endParaRPr>
            </a:p>
          </p:txBody>
        </p:sp>
        <p:sp>
          <p:nvSpPr>
            <p:cNvPr id="38" name="Flowchart: Off-page Connector 56">
              <a:extLst>
                <a:ext uri="{FF2B5EF4-FFF2-40B4-BE49-F238E27FC236}">
                  <a16:creationId xmlns:a16="http://schemas.microsoft.com/office/drawing/2014/main" id="{722E9F08-A48B-8046-8AC7-D73B8DBA50AE}"/>
                </a:ext>
              </a:extLst>
            </p:cNvPr>
            <p:cNvSpPr/>
            <p:nvPr/>
          </p:nvSpPr>
          <p:spPr>
            <a:xfrm>
              <a:off x="361115" y="6314661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" name="Flowchart: Off-page Connector 57">
              <a:extLst>
                <a:ext uri="{FF2B5EF4-FFF2-40B4-BE49-F238E27FC236}">
                  <a16:creationId xmlns:a16="http://schemas.microsoft.com/office/drawing/2014/main" id="{47EF18F5-04BF-FE40-85A1-26BF044B8E46}"/>
                </a:ext>
              </a:extLst>
            </p:cNvPr>
            <p:cNvSpPr/>
            <p:nvPr/>
          </p:nvSpPr>
          <p:spPr>
            <a:xfrm>
              <a:off x="776897" y="6314660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2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0" name="Flowchart: Off-page Connector 58">
              <a:extLst>
                <a:ext uri="{FF2B5EF4-FFF2-40B4-BE49-F238E27FC236}">
                  <a16:creationId xmlns:a16="http://schemas.microsoft.com/office/drawing/2014/main" id="{434752F8-0514-AF4C-BAD3-471E04FB5F67}"/>
                </a:ext>
              </a:extLst>
            </p:cNvPr>
            <p:cNvSpPr/>
            <p:nvPr/>
          </p:nvSpPr>
          <p:spPr>
            <a:xfrm>
              <a:off x="1205951" y="6314661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3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1" name="Flowchart: Off-page Connector 59">
              <a:extLst>
                <a:ext uri="{FF2B5EF4-FFF2-40B4-BE49-F238E27FC236}">
                  <a16:creationId xmlns:a16="http://schemas.microsoft.com/office/drawing/2014/main" id="{A7FBB75B-18F1-5843-A85F-5BA5E698878F}"/>
                </a:ext>
              </a:extLst>
            </p:cNvPr>
            <p:cNvSpPr/>
            <p:nvPr/>
          </p:nvSpPr>
          <p:spPr>
            <a:xfrm>
              <a:off x="1621733" y="6314660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4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2" name="Flowchart: Off-page Connector 60">
              <a:extLst>
                <a:ext uri="{FF2B5EF4-FFF2-40B4-BE49-F238E27FC236}">
                  <a16:creationId xmlns:a16="http://schemas.microsoft.com/office/drawing/2014/main" id="{F2D24793-CBE9-5E48-9568-57682D6734F6}"/>
                </a:ext>
              </a:extLst>
            </p:cNvPr>
            <p:cNvSpPr/>
            <p:nvPr/>
          </p:nvSpPr>
          <p:spPr>
            <a:xfrm>
              <a:off x="2037678" y="6314661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5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3" name="Flowchart: Off-page Connector 61">
              <a:extLst>
                <a:ext uri="{FF2B5EF4-FFF2-40B4-BE49-F238E27FC236}">
                  <a16:creationId xmlns:a16="http://schemas.microsoft.com/office/drawing/2014/main" id="{7AE04E6F-C2C4-1544-A0F3-00CB4AC8A07E}"/>
                </a:ext>
              </a:extLst>
            </p:cNvPr>
            <p:cNvSpPr/>
            <p:nvPr/>
          </p:nvSpPr>
          <p:spPr>
            <a:xfrm>
              <a:off x="2453460" y="6314660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6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4" name="Flowchart: Off-page Connector 62">
              <a:extLst>
                <a:ext uri="{FF2B5EF4-FFF2-40B4-BE49-F238E27FC236}">
                  <a16:creationId xmlns:a16="http://schemas.microsoft.com/office/drawing/2014/main" id="{9F30994F-CA7F-AA43-86ED-DDF274AAC4E5}"/>
                </a:ext>
              </a:extLst>
            </p:cNvPr>
            <p:cNvSpPr/>
            <p:nvPr/>
          </p:nvSpPr>
          <p:spPr>
            <a:xfrm>
              <a:off x="2847569" y="6314661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7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5" name="Flowchart: Off-page Connector 63">
              <a:extLst>
                <a:ext uri="{FF2B5EF4-FFF2-40B4-BE49-F238E27FC236}">
                  <a16:creationId xmlns:a16="http://schemas.microsoft.com/office/drawing/2014/main" id="{8B364DB9-C473-6E42-9401-89B710144D16}"/>
                </a:ext>
              </a:extLst>
            </p:cNvPr>
            <p:cNvSpPr/>
            <p:nvPr/>
          </p:nvSpPr>
          <p:spPr>
            <a:xfrm>
              <a:off x="3263351" y="6314660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I</a:t>
              </a:r>
              <a:r>
                <a:rPr lang="en-US" sz="525" baseline="-25000" dirty="0">
                  <a:solidFill>
                    <a:schemeClr val="tx1"/>
                  </a:solidFill>
                </a:rPr>
                <a:t>N</a:t>
              </a:r>
              <a:endParaRPr lang="en-US" sz="525" dirty="0">
                <a:solidFill>
                  <a:schemeClr val="tx1"/>
                </a:solidFill>
              </a:endParaRPr>
            </a:p>
          </p:txBody>
        </p:sp>
        <p:sp>
          <p:nvSpPr>
            <p:cNvPr id="46" name="Flowchart: Connector 64">
              <a:extLst>
                <a:ext uri="{FF2B5EF4-FFF2-40B4-BE49-F238E27FC236}">
                  <a16:creationId xmlns:a16="http://schemas.microsoft.com/office/drawing/2014/main" id="{FC713ADA-CF94-1545-AE12-05B2BF5F693E}"/>
                </a:ext>
              </a:extLst>
            </p:cNvPr>
            <p:cNvSpPr/>
            <p:nvPr/>
          </p:nvSpPr>
          <p:spPr>
            <a:xfrm>
              <a:off x="391437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47" name="Flowchart: Connector 65">
              <a:extLst>
                <a:ext uri="{FF2B5EF4-FFF2-40B4-BE49-F238E27FC236}">
                  <a16:creationId xmlns:a16="http://schemas.microsoft.com/office/drawing/2014/main" id="{48034169-2059-2F4C-BA9D-9E44AB2D89DB}"/>
                </a:ext>
              </a:extLst>
            </p:cNvPr>
            <p:cNvSpPr/>
            <p:nvPr/>
          </p:nvSpPr>
          <p:spPr>
            <a:xfrm>
              <a:off x="797446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48" name="Flowchart: Connector 66">
              <a:extLst>
                <a:ext uri="{FF2B5EF4-FFF2-40B4-BE49-F238E27FC236}">
                  <a16:creationId xmlns:a16="http://schemas.microsoft.com/office/drawing/2014/main" id="{A16F795D-4C4F-3C42-89FD-E2698B23122F}"/>
                </a:ext>
              </a:extLst>
            </p:cNvPr>
            <p:cNvSpPr/>
            <p:nvPr/>
          </p:nvSpPr>
          <p:spPr>
            <a:xfrm>
              <a:off x="1244053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49" name="Flowchart: Connector 67">
              <a:extLst>
                <a:ext uri="{FF2B5EF4-FFF2-40B4-BE49-F238E27FC236}">
                  <a16:creationId xmlns:a16="http://schemas.microsoft.com/office/drawing/2014/main" id="{22EFC5DB-E5E9-3E4E-81FB-ABA711BB821B}"/>
                </a:ext>
              </a:extLst>
            </p:cNvPr>
            <p:cNvSpPr/>
            <p:nvPr/>
          </p:nvSpPr>
          <p:spPr>
            <a:xfrm>
              <a:off x="1661327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0" name="Flowchart: Connector 68">
              <a:extLst>
                <a:ext uri="{FF2B5EF4-FFF2-40B4-BE49-F238E27FC236}">
                  <a16:creationId xmlns:a16="http://schemas.microsoft.com/office/drawing/2014/main" id="{4D7F9DAC-8FB1-3B40-A216-C161260B1FAF}"/>
                </a:ext>
              </a:extLst>
            </p:cNvPr>
            <p:cNvSpPr/>
            <p:nvPr/>
          </p:nvSpPr>
          <p:spPr>
            <a:xfrm>
              <a:off x="2067336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1" name="Flowchart: Connector 69">
              <a:extLst>
                <a:ext uri="{FF2B5EF4-FFF2-40B4-BE49-F238E27FC236}">
                  <a16:creationId xmlns:a16="http://schemas.microsoft.com/office/drawing/2014/main" id="{189A99C3-DC9D-9D4D-A2D4-87DF760D527E}"/>
                </a:ext>
              </a:extLst>
            </p:cNvPr>
            <p:cNvSpPr/>
            <p:nvPr/>
          </p:nvSpPr>
          <p:spPr>
            <a:xfrm>
              <a:off x="2513943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2" name="Flowchart: Connector 70">
              <a:extLst>
                <a:ext uri="{FF2B5EF4-FFF2-40B4-BE49-F238E27FC236}">
                  <a16:creationId xmlns:a16="http://schemas.microsoft.com/office/drawing/2014/main" id="{677CBD96-4634-824B-BD67-75A6C88BDEBA}"/>
                </a:ext>
              </a:extLst>
            </p:cNvPr>
            <p:cNvSpPr/>
            <p:nvPr/>
          </p:nvSpPr>
          <p:spPr>
            <a:xfrm>
              <a:off x="2894927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3" name="Flowchart: Connector 71">
              <a:extLst>
                <a:ext uri="{FF2B5EF4-FFF2-40B4-BE49-F238E27FC236}">
                  <a16:creationId xmlns:a16="http://schemas.microsoft.com/office/drawing/2014/main" id="{E3B13925-1EFB-AD45-B319-080447720501}"/>
                </a:ext>
              </a:extLst>
            </p:cNvPr>
            <p:cNvSpPr/>
            <p:nvPr/>
          </p:nvSpPr>
          <p:spPr>
            <a:xfrm>
              <a:off x="3311054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4" name="Flowchart: Connector 74">
              <a:extLst>
                <a:ext uri="{FF2B5EF4-FFF2-40B4-BE49-F238E27FC236}">
                  <a16:creationId xmlns:a16="http://schemas.microsoft.com/office/drawing/2014/main" id="{D814B2BC-1433-3849-A0CA-9077D96287A5}"/>
                </a:ext>
              </a:extLst>
            </p:cNvPr>
            <p:cNvSpPr/>
            <p:nvPr/>
          </p:nvSpPr>
          <p:spPr>
            <a:xfrm>
              <a:off x="776897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5" name="Flowchart: Connector 75">
              <a:extLst>
                <a:ext uri="{FF2B5EF4-FFF2-40B4-BE49-F238E27FC236}">
                  <a16:creationId xmlns:a16="http://schemas.microsoft.com/office/drawing/2014/main" id="{8E797571-EAEB-CC4D-A56C-1414F0D25EB5}"/>
                </a:ext>
              </a:extLst>
            </p:cNvPr>
            <p:cNvSpPr/>
            <p:nvPr/>
          </p:nvSpPr>
          <p:spPr>
            <a:xfrm>
              <a:off x="1194171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6" name="Flowchart: Connector 76">
              <a:extLst>
                <a:ext uri="{FF2B5EF4-FFF2-40B4-BE49-F238E27FC236}">
                  <a16:creationId xmlns:a16="http://schemas.microsoft.com/office/drawing/2014/main" id="{24F70BE2-4D29-B048-9EF8-E66138AD6933}"/>
                </a:ext>
              </a:extLst>
            </p:cNvPr>
            <p:cNvSpPr/>
            <p:nvPr/>
          </p:nvSpPr>
          <p:spPr>
            <a:xfrm>
              <a:off x="1600180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7" name="Flowchart: Connector 77">
              <a:extLst>
                <a:ext uri="{FF2B5EF4-FFF2-40B4-BE49-F238E27FC236}">
                  <a16:creationId xmlns:a16="http://schemas.microsoft.com/office/drawing/2014/main" id="{A860780F-5ED0-5B46-A0A1-AA28DC493DCE}"/>
                </a:ext>
              </a:extLst>
            </p:cNvPr>
            <p:cNvSpPr/>
            <p:nvPr/>
          </p:nvSpPr>
          <p:spPr>
            <a:xfrm>
              <a:off x="2046787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8" name="Flowchart: Connector 78">
              <a:extLst>
                <a:ext uri="{FF2B5EF4-FFF2-40B4-BE49-F238E27FC236}">
                  <a16:creationId xmlns:a16="http://schemas.microsoft.com/office/drawing/2014/main" id="{C52088C5-D132-424F-ABB7-1A342F4AEF36}"/>
                </a:ext>
              </a:extLst>
            </p:cNvPr>
            <p:cNvSpPr/>
            <p:nvPr/>
          </p:nvSpPr>
          <p:spPr>
            <a:xfrm>
              <a:off x="2427771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9" name="Flowchart: Connector 79">
              <a:extLst>
                <a:ext uri="{FF2B5EF4-FFF2-40B4-BE49-F238E27FC236}">
                  <a16:creationId xmlns:a16="http://schemas.microsoft.com/office/drawing/2014/main" id="{2DBB028A-41EC-C748-B16A-F66BEC55284A}"/>
                </a:ext>
              </a:extLst>
            </p:cNvPr>
            <p:cNvSpPr/>
            <p:nvPr/>
          </p:nvSpPr>
          <p:spPr>
            <a:xfrm>
              <a:off x="2843898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0" name="Flowchart: Connector 84">
              <a:extLst>
                <a:ext uri="{FF2B5EF4-FFF2-40B4-BE49-F238E27FC236}">
                  <a16:creationId xmlns:a16="http://schemas.microsoft.com/office/drawing/2014/main" id="{F3FB6EE9-30D3-7947-907D-37E8C4B507F3}"/>
                </a:ext>
              </a:extLst>
            </p:cNvPr>
            <p:cNvSpPr/>
            <p:nvPr/>
          </p:nvSpPr>
          <p:spPr>
            <a:xfrm>
              <a:off x="1184053" y="7776565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1" name="Flowchart: Connector 85">
              <a:extLst>
                <a:ext uri="{FF2B5EF4-FFF2-40B4-BE49-F238E27FC236}">
                  <a16:creationId xmlns:a16="http://schemas.microsoft.com/office/drawing/2014/main" id="{95A97D8D-41F0-7F42-8DDD-B67C65002EC3}"/>
                </a:ext>
              </a:extLst>
            </p:cNvPr>
            <p:cNvSpPr/>
            <p:nvPr/>
          </p:nvSpPr>
          <p:spPr>
            <a:xfrm>
              <a:off x="1630660" y="7776565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2" name="Flowchart: Connector 86">
              <a:extLst>
                <a:ext uri="{FF2B5EF4-FFF2-40B4-BE49-F238E27FC236}">
                  <a16:creationId xmlns:a16="http://schemas.microsoft.com/office/drawing/2014/main" id="{EEAAD101-7903-DA44-99C2-9210A91D6C7C}"/>
                </a:ext>
              </a:extLst>
            </p:cNvPr>
            <p:cNvSpPr/>
            <p:nvPr/>
          </p:nvSpPr>
          <p:spPr>
            <a:xfrm>
              <a:off x="2011644" y="7776565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3" name="Flowchart: Connector 87">
              <a:extLst>
                <a:ext uri="{FF2B5EF4-FFF2-40B4-BE49-F238E27FC236}">
                  <a16:creationId xmlns:a16="http://schemas.microsoft.com/office/drawing/2014/main" id="{FB529CD1-9123-CC43-903A-113CEF90607D}"/>
                </a:ext>
              </a:extLst>
            </p:cNvPr>
            <p:cNvSpPr/>
            <p:nvPr/>
          </p:nvSpPr>
          <p:spPr>
            <a:xfrm>
              <a:off x="2427771" y="7776565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4" name="Flowchart: Connector 95">
              <a:extLst>
                <a:ext uri="{FF2B5EF4-FFF2-40B4-BE49-F238E27FC236}">
                  <a16:creationId xmlns:a16="http://schemas.microsoft.com/office/drawing/2014/main" id="{4CF3AD29-DB21-CD45-851A-83E64C93F59C}"/>
                </a:ext>
              </a:extLst>
            </p:cNvPr>
            <p:cNvSpPr/>
            <p:nvPr/>
          </p:nvSpPr>
          <p:spPr>
            <a:xfrm>
              <a:off x="1801719" y="829586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41A25D9-037A-A941-8803-F728DEA824EE}"/>
                </a:ext>
              </a:extLst>
            </p:cNvPr>
            <p:cNvCxnSpPr>
              <a:stCxn id="69" idx="5"/>
              <a:endCxn id="79" idx="1"/>
            </p:cNvCxnSpPr>
            <p:nvPr/>
          </p:nvCxnSpPr>
          <p:spPr>
            <a:xfrm>
              <a:off x="623323" y="6954143"/>
              <a:ext cx="193359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ADEAB6C-4259-A844-8038-7934E109BA58}"/>
                </a:ext>
              </a:extLst>
            </p:cNvPr>
            <p:cNvCxnSpPr>
              <a:stCxn id="79" idx="5"/>
              <a:endCxn id="89" idx="1"/>
            </p:cNvCxnSpPr>
            <p:nvPr/>
          </p:nvCxnSpPr>
          <p:spPr>
            <a:xfrm>
              <a:off x="1008783" y="7479761"/>
              <a:ext cx="215055" cy="3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54819C0-F3D1-3A48-8552-57D28EA8903E}"/>
                </a:ext>
              </a:extLst>
            </p:cNvPr>
            <p:cNvCxnSpPr>
              <a:stCxn id="71" idx="3"/>
              <a:endCxn id="79" idx="7"/>
            </p:cNvCxnSpPr>
            <p:nvPr/>
          </p:nvCxnSpPr>
          <p:spPr>
            <a:xfrm flipH="1">
              <a:off x="1008783" y="6954143"/>
              <a:ext cx="275055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B509818-5058-2C45-95B1-9D22F7A2F465}"/>
                </a:ext>
              </a:extLst>
            </p:cNvPr>
            <p:cNvCxnSpPr>
              <a:stCxn id="79" idx="7"/>
              <a:endCxn id="76" idx="3"/>
            </p:cNvCxnSpPr>
            <p:nvPr/>
          </p:nvCxnSpPr>
          <p:spPr>
            <a:xfrm flipV="1">
              <a:off x="1008783" y="6954143"/>
              <a:ext cx="2342056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DA9EB3D-5905-5544-91E1-86939D9A1748}"/>
                </a:ext>
              </a:extLst>
            </p:cNvPr>
            <p:cNvCxnSpPr>
              <a:stCxn id="73" idx="4"/>
              <a:endCxn id="82" idx="0"/>
            </p:cNvCxnSpPr>
            <p:nvPr/>
          </p:nvCxnSpPr>
          <p:spPr>
            <a:xfrm flipH="1">
              <a:off x="2182623" y="6989853"/>
              <a:ext cx="20549" cy="281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DE3D3CA-753A-F54C-A180-94330CF5E65C}"/>
                </a:ext>
              </a:extLst>
            </p:cNvPr>
            <p:cNvCxnSpPr>
              <a:stCxn id="71" idx="5"/>
              <a:endCxn id="81" idx="1"/>
            </p:cNvCxnSpPr>
            <p:nvPr/>
          </p:nvCxnSpPr>
          <p:spPr>
            <a:xfrm>
              <a:off x="1475939" y="6954143"/>
              <a:ext cx="164026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4EBD6F-3FD2-7145-A903-519D8A12C237}"/>
                </a:ext>
              </a:extLst>
            </p:cNvPr>
            <p:cNvCxnSpPr>
              <a:stCxn id="80" idx="0"/>
              <a:endCxn id="72" idx="3"/>
            </p:cNvCxnSpPr>
            <p:nvPr/>
          </p:nvCxnSpPr>
          <p:spPr>
            <a:xfrm flipV="1">
              <a:off x="1330007" y="6954143"/>
              <a:ext cx="371105" cy="317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D04347-891B-DB47-A17E-51A5A7A24934}"/>
                </a:ext>
              </a:extLst>
            </p:cNvPr>
            <p:cNvCxnSpPr>
              <a:stCxn id="72" idx="5"/>
              <a:endCxn id="82" idx="0"/>
            </p:cNvCxnSpPr>
            <p:nvPr/>
          </p:nvCxnSpPr>
          <p:spPr>
            <a:xfrm>
              <a:off x="1893213" y="6954143"/>
              <a:ext cx="289410" cy="317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8A81B28-417B-1F48-984D-E8ED25D83B92}"/>
                </a:ext>
              </a:extLst>
            </p:cNvPr>
            <p:cNvCxnSpPr>
              <a:stCxn id="82" idx="0"/>
              <a:endCxn id="74" idx="4"/>
            </p:cNvCxnSpPr>
            <p:nvPr/>
          </p:nvCxnSpPr>
          <p:spPr>
            <a:xfrm flipV="1">
              <a:off x="2182623" y="6989853"/>
              <a:ext cx="467156" cy="281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382B207-AC68-BF4A-A5B7-29E073C10DD9}"/>
                </a:ext>
              </a:extLst>
            </p:cNvPr>
            <p:cNvCxnSpPr>
              <a:cxnSpLocks/>
              <a:stCxn id="74" idx="4"/>
              <a:endCxn id="83" idx="0"/>
            </p:cNvCxnSpPr>
            <p:nvPr/>
          </p:nvCxnSpPr>
          <p:spPr>
            <a:xfrm flipH="1">
              <a:off x="2563607" y="6989853"/>
              <a:ext cx="86172" cy="281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104D94B-048E-A648-B6CE-838D4DFAE9C4}"/>
                </a:ext>
              </a:extLst>
            </p:cNvPr>
            <p:cNvCxnSpPr>
              <a:stCxn id="83" idx="0"/>
              <a:endCxn id="75" idx="3"/>
            </p:cNvCxnSpPr>
            <p:nvPr/>
          </p:nvCxnSpPr>
          <p:spPr>
            <a:xfrm flipV="1">
              <a:off x="2563607" y="6954143"/>
              <a:ext cx="371105" cy="317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9C3093D-7AE9-3F4A-BD31-F8EAA8E91A0E}"/>
                </a:ext>
              </a:extLst>
            </p:cNvPr>
            <p:cNvCxnSpPr>
              <a:stCxn id="83" idx="0"/>
              <a:endCxn id="76" idx="3"/>
            </p:cNvCxnSpPr>
            <p:nvPr/>
          </p:nvCxnSpPr>
          <p:spPr>
            <a:xfrm flipV="1">
              <a:off x="2563607" y="6954143"/>
              <a:ext cx="787232" cy="317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BE8329B-5EBA-B842-BCB0-4CFAE35D7200}"/>
                </a:ext>
              </a:extLst>
            </p:cNvPr>
            <p:cNvCxnSpPr>
              <a:stCxn id="69" idx="5"/>
              <a:endCxn id="84" idx="1"/>
            </p:cNvCxnSpPr>
            <p:nvPr/>
          </p:nvCxnSpPr>
          <p:spPr>
            <a:xfrm>
              <a:off x="623323" y="6954143"/>
              <a:ext cx="2260360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AE14C7-0CD3-0649-89A2-9C4ED66BD29D}"/>
                </a:ext>
              </a:extLst>
            </p:cNvPr>
            <p:cNvCxnSpPr>
              <a:stCxn id="70" idx="5"/>
              <a:endCxn id="84" idx="1"/>
            </p:cNvCxnSpPr>
            <p:nvPr/>
          </p:nvCxnSpPr>
          <p:spPr>
            <a:xfrm>
              <a:off x="1029332" y="6954143"/>
              <a:ext cx="1854351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1CA5911-FD2A-FF43-82E4-A1E5F97EB116}"/>
                </a:ext>
              </a:extLst>
            </p:cNvPr>
            <p:cNvCxnSpPr>
              <a:stCxn id="81" idx="4"/>
              <a:endCxn id="89" idx="7"/>
            </p:cNvCxnSpPr>
            <p:nvPr/>
          </p:nvCxnSpPr>
          <p:spPr>
            <a:xfrm flipH="1">
              <a:off x="1415939" y="7515471"/>
              <a:ext cx="320077" cy="2968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5593DAE-8E39-2942-9D32-5F6793833DF3}"/>
                </a:ext>
              </a:extLst>
            </p:cNvPr>
            <p:cNvCxnSpPr>
              <a:stCxn id="80" idx="5"/>
              <a:endCxn id="90" idx="1"/>
            </p:cNvCxnSpPr>
            <p:nvPr/>
          </p:nvCxnSpPr>
          <p:spPr>
            <a:xfrm>
              <a:off x="1426057" y="7479761"/>
              <a:ext cx="244388" cy="3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BA982CE-9348-3D41-85D8-4C99DCAF6A0B}"/>
                </a:ext>
              </a:extLst>
            </p:cNvPr>
            <p:cNvCxnSpPr>
              <a:stCxn id="82" idx="4"/>
              <a:endCxn id="91" idx="0"/>
            </p:cNvCxnSpPr>
            <p:nvPr/>
          </p:nvCxnSpPr>
          <p:spPr>
            <a:xfrm flipH="1">
              <a:off x="2147480" y="7515471"/>
              <a:ext cx="35143" cy="261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2C92C0-273C-2F4D-B624-BEA218FF9D78}"/>
                </a:ext>
              </a:extLst>
            </p:cNvPr>
            <p:cNvCxnSpPr>
              <a:stCxn id="84" idx="4"/>
              <a:endCxn id="92" idx="7"/>
            </p:cNvCxnSpPr>
            <p:nvPr/>
          </p:nvCxnSpPr>
          <p:spPr>
            <a:xfrm flipH="1">
              <a:off x="2659657" y="7515471"/>
              <a:ext cx="320077" cy="2968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B240072-3B0A-A04E-8370-B081A8445CDB}"/>
                </a:ext>
              </a:extLst>
            </p:cNvPr>
            <p:cNvCxnSpPr>
              <a:stCxn id="83" idx="4"/>
              <a:endCxn id="92" idx="7"/>
            </p:cNvCxnSpPr>
            <p:nvPr/>
          </p:nvCxnSpPr>
          <p:spPr>
            <a:xfrm>
              <a:off x="2563607" y="7515471"/>
              <a:ext cx="96050" cy="2968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2DE30AA-8001-C648-AEDF-7704B604B521}"/>
                </a:ext>
              </a:extLst>
            </p:cNvPr>
            <p:cNvCxnSpPr>
              <a:stCxn id="84" idx="3"/>
              <a:endCxn id="91" idx="7"/>
            </p:cNvCxnSpPr>
            <p:nvPr/>
          </p:nvCxnSpPr>
          <p:spPr>
            <a:xfrm flipH="1">
              <a:off x="2243530" y="7479761"/>
              <a:ext cx="640153" cy="3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9FF4D42-7F02-3843-8FE3-10764A4B1B9D}"/>
                </a:ext>
              </a:extLst>
            </p:cNvPr>
            <p:cNvCxnSpPr>
              <a:stCxn id="82" idx="3"/>
              <a:endCxn id="90" idx="7"/>
            </p:cNvCxnSpPr>
            <p:nvPr/>
          </p:nvCxnSpPr>
          <p:spPr>
            <a:xfrm flipH="1">
              <a:off x="1862546" y="7479761"/>
              <a:ext cx="224026" cy="3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5CD408F-A7BF-C846-BBB3-18EA5D93D825}"/>
                </a:ext>
              </a:extLst>
            </p:cNvPr>
            <p:cNvCxnSpPr>
              <a:stCxn id="80" idx="4"/>
              <a:endCxn id="89" idx="0"/>
            </p:cNvCxnSpPr>
            <p:nvPr/>
          </p:nvCxnSpPr>
          <p:spPr>
            <a:xfrm flipH="1">
              <a:off x="1319889" y="7515471"/>
              <a:ext cx="10118" cy="261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7CF2E6D-21E8-F84D-BE33-D6F2FB9AA405}"/>
                </a:ext>
              </a:extLst>
            </p:cNvPr>
            <p:cNvCxnSpPr>
              <a:stCxn id="89" idx="5"/>
              <a:endCxn id="100" idx="1"/>
            </p:cNvCxnSpPr>
            <p:nvPr/>
          </p:nvCxnSpPr>
          <p:spPr>
            <a:xfrm>
              <a:off x="1415939" y="7984695"/>
              <a:ext cx="425565" cy="346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BC8D3C-7F3E-9E47-8201-99D92A22C247}"/>
                </a:ext>
              </a:extLst>
            </p:cNvPr>
            <p:cNvCxnSpPr>
              <a:stCxn id="90" idx="4"/>
              <a:endCxn id="100" idx="1"/>
            </p:cNvCxnSpPr>
            <p:nvPr/>
          </p:nvCxnSpPr>
          <p:spPr>
            <a:xfrm>
              <a:off x="1766496" y="8020405"/>
              <a:ext cx="75008" cy="311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A69B53E-B4FD-B048-9AC5-3BC5518CB651}"/>
                </a:ext>
              </a:extLst>
            </p:cNvPr>
            <p:cNvCxnSpPr>
              <a:stCxn id="91" idx="4"/>
              <a:endCxn id="100" idx="7"/>
            </p:cNvCxnSpPr>
            <p:nvPr/>
          </p:nvCxnSpPr>
          <p:spPr>
            <a:xfrm flipH="1">
              <a:off x="2033605" y="8020405"/>
              <a:ext cx="113875" cy="311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03D3FA8-2D02-C34F-B025-83FBEC678766}"/>
                </a:ext>
              </a:extLst>
            </p:cNvPr>
            <p:cNvCxnSpPr>
              <a:stCxn id="92" idx="3"/>
              <a:endCxn id="100" idx="7"/>
            </p:cNvCxnSpPr>
            <p:nvPr/>
          </p:nvCxnSpPr>
          <p:spPr>
            <a:xfrm flipH="1">
              <a:off x="2033605" y="7984695"/>
              <a:ext cx="433951" cy="346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2B6EA98-02A2-574D-82EB-1768D83A7A2A}"/>
                </a:ext>
              </a:extLst>
            </p:cNvPr>
            <p:cNvSpPr/>
            <p:nvPr/>
          </p:nvSpPr>
          <p:spPr>
            <a:xfrm>
              <a:off x="360458" y="8850789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Market Prediction + Confidence</a:t>
              </a:r>
            </a:p>
          </p:txBody>
        </p:sp>
        <p:sp>
          <p:nvSpPr>
            <p:cNvPr id="92" name="Flowchart: Multidocument 152">
              <a:extLst>
                <a:ext uri="{FF2B5EF4-FFF2-40B4-BE49-F238E27FC236}">
                  <a16:creationId xmlns:a16="http://schemas.microsoft.com/office/drawing/2014/main" id="{14DA9A81-D9B3-BA4B-A9DA-BD57A6F11479}"/>
                </a:ext>
              </a:extLst>
            </p:cNvPr>
            <p:cNvSpPr/>
            <p:nvPr/>
          </p:nvSpPr>
          <p:spPr>
            <a:xfrm>
              <a:off x="5447949" y="8710796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Exchange API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F7197B7-E393-C048-8BD9-3ACFFD23EDD3}"/>
                </a:ext>
              </a:extLst>
            </p:cNvPr>
            <p:cNvSpPr/>
            <p:nvPr/>
          </p:nvSpPr>
          <p:spPr>
            <a:xfrm>
              <a:off x="2227671" y="8889701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Current Wallet Positions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A367622-5139-0243-9BF5-F4EC97147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0123" y="9181248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CC63C1E-E2D9-B34E-B729-6F615B281C6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627" y="8995717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2AE3B9B-9F21-2F4E-BF02-61CC0EDFFD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3359" y="9171317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604EEFE-8EE4-DB40-AD81-19A27337A869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91" y="8992412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7511143-7DD6-3744-BB37-D261EE1776B8}"/>
                </a:ext>
              </a:extLst>
            </p:cNvPr>
            <p:cNvSpPr/>
            <p:nvPr/>
          </p:nvSpPr>
          <p:spPr>
            <a:xfrm>
              <a:off x="348240" y="9881950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Buy/Sell Function</a:t>
              </a:r>
            </a:p>
          </p:txBody>
        </p:sp>
        <p:sp>
          <p:nvSpPr>
            <p:cNvPr id="99" name="Flowchart: Multidocument 159">
              <a:extLst>
                <a:ext uri="{FF2B5EF4-FFF2-40B4-BE49-F238E27FC236}">
                  <a16:creationId xmlns:a16="http://schemas.microsoft.com/office/drawing/2014/main" id="{F20BC5DF-7D90-3D41-AE3E-0C4B0B21B052}"/>
                </a:ext>
              </a:extLst>
            </p:cNvPr>
            <p:cNvSpPr/>
            <p:nvPr/>
          </p:nvSpPr>
          <p:spPr>
            <a:xfrm>
              <a:off x="5466029" y="9838922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Exchange API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3ED9810-5E65-0943-9641-B958A0D4FB36}"/>
                </a:ext>
              </a:extLst>
            </p:cNvPr>
            <p:cNvSpPr/>
            <p:nvPr/>
          </p:nvSpPr>
          <p:spPr>
            <a:xfrm>
              <a:off x="2245751" y="9897694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Execute Trade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5EF1B7F-19F8-6246-A413-5E17D396B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8204" y="10713556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76DAD30-4233-064C-9EAB-CBEAEA5E5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04707" y="10003710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8BE23D6-B6FF-924D-8AF5-CCB1FC3B0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71" y="10000405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Flowchart: Multidocument 165">
              <a:extLst>
                <a:ext uri="{FF2B5EF4-FFF2-40B4-BE49-F238E27FC236}">
                  <a16:creationId xmlns:a16="http://schemas.microsoft.com/office/drawing/2014/main" id="{65CECE37-5F05-3A42-A31B-2BFA4123869A}"/>
                </a:ext>
              </a:extLst>
            </p:cNvPr>
            <p:cNvSpPr/>
            <p:nvPr/>
          </p:nvSpPr>
          <p:spPr>
            <a:xfrm>
              <a:off x="5373323" y="5052136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User Input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C4EBBDD-C511-F549-8E6E-4FB0A792C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741" y="5532520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62FCBD1-2CFB-0843-8496-DE009E8455C7}"/>
                </a:ext>
              </a:extLst>
            </p:cNvPr>
            <p:cNvCxnSpPr>
              <a:cxnSpLocks/>
            </p:cNvCxnSpPr>
            <p:nvPr/>
          </p:nvCxnSpPr>
          <p:spPr>
            <a:xfrm>
              <a:off x="3372245" y="5346989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A32FAB4-54C3-A443-9A44-3AE68909CB68}"/>
                </a:ext>
              </a:extLst>
            </p:cNvPr>
            <p:cNvSpPr/>
            <p:nvPr/>
          </p:nvSpPr>
          <p:spPr>
            <a:xfrm>
              <a:off x="366466" y="10482466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Status Function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8C2BA4B-1E06-A14E-B301-26AE6CACCDE8}"/>
                </a:ext>
              </a:extLst>
            </p:cNvPr>
            <p:cNvSpPr/>
            <p:nvPr/>
          </p:nvSpPr>
          <p:spPr>
            <a:xfrm>
              <a:off x="2263977" y="10498210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Monitor Trade Status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E8BFE17-37D3-8047-B772-23F3CDF03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9665" y="10779826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8302DA4-CF6D-B24D-BBF1-CECDED71BF0C}"/>
                </a:ext>
              </a:extLst>
            </p:cNvPr>
            <p:cNvCxnSpPr>
              <a:cxnSpLocks/>
            </p:cNvCxnSpPr>
            <p:nvPr/>
          </p:nvCxnSpPr>
          <p:spPr>
            <a:xfrm>
              <a:off x="1813397" y="10600921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658EDFC-3D06-A949-AE20-D5513510EF03}"/>
                </a:ext>
              </a:extLst>
            </p:cNvPr>
            <p:cNvSpPr/>
            <p:nvPr/>
          </p:nvSpPr>
          <p:spPr>
            <a:xfrm>
              <a:off x="365896" y="11202613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Output Status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7A50FEA-27E3-AD45-AB7E-104FC0BB14CD}"/>
                </a:ext>
              </a:extLst>
            </p:cNvPr>
            <p:cNvSpPr/>
            <p:nvPr/>
          </p:nvSpPr>
          <p:spPr>
            <a:xfrm>
              <a:off x="5036558" y="12051954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Charts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A3246F7-0FA6-FB45-A7AA-31BFD78BA578}"/>
                </a:ext>
              </a:extLst>
            </p:cNvPr>
            <p:cNvSpPr/>
            <p:nvPr/>
          </p:nvSpPr>
          <p:spPr>
            <a:xfrm>
              <a:off x="5020721" y="12610189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BE62E77-9E48-894B-B2F7-183426DF57DC}"/>
                </a:ext>
              </a:extLst>
            </p:cNvPr>
            <p:cNvSpPr/>
            <p:nvPr/>
          </p:nvSpPr>
          <p:spPr>
            <a:xfrm>
              <a:off x="5036558" y="11531901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History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4D96AA2-60EC-3D40-A1AF-A94D7D3AB479}"/>
                </a:ext>
              </a:extLst>
            </p:cNvPr>
            <p:cNvSpPr/>
            <p:nvPr/>
          </p:nvSpPr>
          <p:spPr>
            <a:xfrm flipH="1">
              <a:off x="4638658" y="11270863"/>
              <a:ext cx="2033379" cy="216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25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5E2A750-C6DF-FF45-84DC-040BCB36E485}"/>
                </a:ext>
              </a:extLst>
            </p:cNvPr>
            <p:cNvCxnSpPr>
              <a:cxnSpLocks/>
            </p:cNvCxnSpPr>
            <p:nvPr/>
          </p:nvCxnSpPr>
          <p:spPr>
            <a:xfrm>
              <a:off x="1809838" y="11441985"/>
              <a:ext cx="27240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E61436C-DC0E-3C41-8755-2CB8B1CB5C72}"/>
                </a:ext>
              </a:extLst>
            </p:cNvPr>
            <p:cNvSpPr txBox="1"/>
            <p:nvPr/>
          </p:nvSpPr>
          <p:spPr>
            <a:xfrm>
              <a:off x="1515559" y="84473"/>
              <a:ext cx="255436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5" dirty="0"/>
                <a:t>Server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7936F4-5030-8549-9944-9285225D2F21}"/>
                </a:ext>
              </a:extLst>
            </p:cNvPr>
            <p:cNvSpPr txBox="1"/>
            <p:nvPr/>
          </p:nvSpPr>
          <p:spPr>
            <a:xfrm>
              <a:off x="5580820" y="4552286"/>
              <a:ext cx="255436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5" dirty="0"/>
                <a:t>Client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A9C07F9-0337-2843-B2AD-65882CA3419B}"/>
                </a:ext>
              </a:extLst>
            </p:cNvPr>
            <p:cNvSpPr txBox="1"/>
            <p:nvPr/>
          </p:nvSpPr>
          <p:spPr>
            <a:xfrm>
              <a:off x="5302089" y="10978307"/>
              <a:ext cx="134387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5" dirty="0"/>
                <a:t>Client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566BD6-7FEB-984C-ADE4-4E0B76F1C102}"/>
                </a:ext>
              </a:extLst>
            </p:cNvPr>
            <p:cNvSpPr txBox="1"/>
            <p:nvPr/>
          </p:nvSpPr>
          <p:spPr>
            <a:xfrm>
              <a:off x="1359567" y="8436254"/>
              <a:ext cx="134387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5" dirty="0"/>
                <a:t>NN Model</a:t>
              </a:r>
            </a:p>
          </p:txBody>
        </p:sp>
      </p:grpSp>
      <p:sp>
        <p:nvSpPr>
          <p:cNvPr id="121" name="Shape 1487">
            <a:extLst>
              <a:ext uri="{FF2B5EF4-FFF2-40B4-BE49-F238E27FC236}">
                <a16:creationId xmlns:a16="http://schemas.microsoft.com/office/drawing/2014/main" id="{E919D89E-0521-6749-BEB9-19D4A7FEC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8571" y="164227"/>
            <a:ext cx="3110400" cy="464728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91666"/>
              <a:buNone/>
            </a:pPr>
            <a:r>
              <a:rPr lang="en-US" sz="1200" b="1" dirty="0"/>
              <a:t>Project Design (1/2)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u="sng" dirty="0" err="1"/>
              <a:t>Webscraper</a:t>
            </a:r>
            <a:endParaRPr lang="en" sz="1200" u="sng" dirty="0"/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dirty="0"/>
              <a:t>Using a web scraper, data is periodically collected from around 20 specifically targeted websites.  These are monitored for keywords concerning Bitcoin, Ethereum and </a:t>
            </a:r>
            <a:r>
              <a:rPr lang="en-US" sz="1200" dirty="0" err="1"/>
              <a:t>Litecoin</a:t>
            </a:r>
            <a:r>
              <a:rPr lang="en-US" sz="1200" dirty="0"/>
              <a:t>.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en-US" sz="1200" b="1" dirty="0"/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u="sng" dirty="0"/>
              <a:t>Cleaning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dirty="0"/>
              <a:t>After cleaning up this text, and concatenating the title and content where applicable, a sentiment analysis is run. The cleaned text is also used as a basis for querying a sandbox bitcoin trading environment for the current trading prices simultaneously through an API.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en-US" sz="1200" dirty="0"/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u="sng" dirty="0"/>
              <a:t>Sentiment analysis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dirty="0"/>
              <a:t>Sentiment analysis will consist of a combination of a more straightforward approach and the use of indicator words as separate sentiment predictors (i.e. bubble, country names, opportunity)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en-US" sz="1200" dirty="0"/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u="sng" dirty="0"/>
              <a:t>Other predictors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dirty="0"/>
              <a:t>Separate from this we will pinpoint several other predictors such as total trading volume, stock prices etc. </a:t>
            </a: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</p:txBody>
      </p:sp>
      <p:sp>
        <p:nvSpPr>
          <p:cNvPr id="128" name="PB">
            <a:extLst>
              <a:ext uri="{FF2B5EF4-FFF2-40B4-BE49-F238E27FC236}">
                <a16:creationId xmlns:a16="http://schemas.microsoft.com/office/drawing/2014/main" id="{296D13F1-F42D-4B44-ABA0-355B1BA61947}"/>
              </a:ext>
            </a:extLst>
          </p:cNvPr>
          <p:cNvSpPr/>
          <p:nvPr/>
        </p:nvSpPr>
        <p:spPr>
          <a:xfrm>
            <a:off x="0" y="5092700"/>
            <a:ext cx="34290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3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3B68C-526C-6C47-AEFB-64E1F5EBE4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129452-2E2E-6542-92DB-D96A028123BA}"/>
              </a:ext>
            </a:extLst>
          </p:cNvPr>
          <p:cNvGrpSpPr/>
          <p:nvPr/>
        </p:nvGrpSpPr>
        <p:grpSpPr>
          <a:xfrm>
            <a:off x="3680196" y="-3613415"/>
            <a:ext cx="4435264" cy="8756865"/>
            <a:chOff x="119271" y="84473"/>
            <a:chExt cx="8015909" cy="13346719"/>
          </a:xfrm>
        </p:grpSpPr>
        <p:sp>
          <p:nvSpPr>
            <p:cNvPr id="7" name="Flowchart: Multidocument 3">
              <a:extLst>
                <a:ext uri="{FF2B5EF4-FFF2-40B4-BE49-F238E27FC236}">
                  <a16:creationId xmlns:a16="http://schemas.microsoft.com/office/drawing/2014/main" id="{4DB8B320-C7AD-B848-87D0-4FD44C2603AF}"/>
                </a:ext>
              </a:extLst>
            </p:cNvPr>
            <p:cNvSpPr/>
            <p:nvPr/>
          </p:nvSpPr>
          <p:spPr>
            <a:xfrm>
              <a:off x="5287617" y="311424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Websites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340127-5483-8B47-8538-CF63E74E071F}"/>
                </a:ext>
              </a:extLst>
            </p:cNvPr>
            <p:cNvSpPr/>
            <p:nvPr/>
          </p:nvSpPr>
          <p:spPr>
            <a:xfrm>
              <a:off x="437321" y="563217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Scraper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BE75DD-5ED8-FC41-A78E-403A41D12128}"/>
                </a:ext>
              </a:extLst>
            </p:cNvPr>
            <p:cNvSpPr/>
            <p:nvPr/>
          </p:nvSpPr>
          <p:spPr>
            <a:xfrm>
              <a:off x="119271" y="397561"/>
              <a:ext cx="3611205" cy="11529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25" dirty="0">
                <a:solidFill>
                  <a:schemeClr val="tx1"/>
                </a:solidFill>
              </a:endParaRPr>
            </a:p>
          </p:txBody>
        </p:sp>
        <p:sp>
          <p:nvSpPr>
            <p:cNvPr id="10" name="Flowchart: Multidocument 7">
              <a:extLst>
                <a:ext uri="{FF2B5EF4-FFF2-40B4-BE49-F238E27FC236}">
                  <a16:creationId xmlns:a16="http://schemas.microsoft.com/office/drawing/2014/main" id="{D802263D-70B6-624C-88EE-6DC0579B8B8B}"/>
                </a:ext>
              </a:extLst>
            </p:cNvPr>
            <p:cNvSpPr/>
            <p:nvPr/>
          </p:nvSpPr>
          <p:spPr>
            <a:xfrm>
              <a:off x="5287617" y="1364972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Exchange API</a:t>
              </a:r>
            </a:p>
          </p:txBody>
        </p:sp>
        <p:sp>
          <p:nvSpPr>
            <p:cNvPr id="11" name="Flowchart: Multidocument 8">
              <a:extLst>
                <a:ext uri="{FF2B5EF4-FFF2-40B4-BE49-F238E27FC236}">
                  <a16:creationId xmlns:a16="http://schemas.microsoft.com/office/drawing/2014/main" id="{B61B7721-EC9D-E14D-885E-5331B02F1007}"/>
                </a:ext>
              </a:extLst>
            </p:cNvPr>
            <p:cNvSpPr/>
            <p:nvPr/>
          </p:nvSpPr>
          <p:spPr>
            <a:xfrm>
              <a:off x="5347246" y="2423495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Additional Predictors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486BF8-558F-8B4C-B8BA-8CC2B5DB21A6}"/>
                </a:ext>
              </a:extLst>
            </p:cNvPr>
            <p:cNvSpPr/>
            <p:nvPr/>
          </p:nvSpPr>
          <p:spPr>
            <a:xfrm>
              <a:off x="2093843" y="1729408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Price Query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33885C-3712-FA47-ACB6-23B21BA4CF7C}"/>
                </a:ext>
              </a:extLst>
            </p:cNvPr>
            <p:cNvSpPr/>
            <p:nvPr/>
          </p:nvSpPr>
          <p:spPr>
            <a:xfrm>
              <a:off x="437321" y="1179443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Text Cleaning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68DEC3-FCF1-CA40-A222-1DC6D318E50F}"/>
                </a:ext>
              </a:extLst>
            </p:cNvPr>
            <p:cNvSpPr/>
            <p:nvPr/>
          </p:nvSpPr>
          <p:spPr>
            <a:xfrm>
              <a:off x="437320" y="1729408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Date Cleaning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7AB4AA2-9C54-2847-B11D-F59BF9DA75F9}"/>
                </a:ext>
              </a:extLst>
            </p:cNvPr>
            <p:cNvCxnSpPr>
              <a:stCxn id="8" idx="1"/>
            </p:cNvCxnSpPr>
            <p:nvPr/>
          </p:nvCxnSpPr>
          <p:spPr>
            <a:xfrm flipH="1">
              <a:off x="1795671" y="781876"/>
              <a:ext cx="34919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6258D7-0067-4340-820C-0F8DD275B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295" y="2020955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4D2CF4-D43F-B246-BD56-24FF98C9CD4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352799" y="1835424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53CA05-EBF3-A24D-960F-55527693B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803" y="1484245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7A707-464F-F04A-B90A-1D2BF0B293F9}"/>
                </a:ext>
              </a:extLst>
            </p:cNvPr>
            <p:cNvCxnSpPr>
              <a:cxnSpLocks/>
            </p:cNvCxnSpPr>
            <p:nvPr/>
          </p:nvCxnSpPr>
          <p:spPr>
            <a:xfrm>
              <a:off x="3339535" y="1305340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1C650-ABA3-3848-AED6-AE6FD981A706}"/>
                </a:ext>
              </a:extLst>
            </p:cNvPr>
            <p:cNvSpPr/>
            <p:nvPr/>
          </p:nvSpPr>
          <p:spPr>
            <a:xfrm>
              <a:off x="410810" y="2630558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Concatenation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9FA7CC-5316-0B48-BD1A-8B96C4D88FA9}"/>
                </a:ext>
              </a:extLst>
            </p:cNvPr>
            <p:cNvSpPr/>
            <p:nvPr/>
          </p:nvSpPr>
          <p:spPr>
            <a:xfrm>
              <a:off x="2080589" y="1186070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Price Query</a:t>
              </a:r>
            </a:p>
          </p:txBody>
        </p:sp>
        <p:sp>
          <p:nvSpPr>
            <p:cNvPr id="22" name="Flowchart: Multidocument 32">
              <a:extLst>
                <a:ext uri="{FF2B5EF4-FFF2-40B4-BE49-F238E27FC236}">
                  <a16:creationId xmlns:a16="http://schemas.microsoft.com/office/drawing/2014/main" id="{0E150381-B076-534F-8F66-C194AA84FE31}"/>
                </a:ext>
              </a:extLst>
            </p:cNvPr>
            <p:cNvSpPr/>
            <p:nvPr/>
          </p:nvSpPr>
          <p:spPr>
            <a:xfrm>
              <a:off x="3896132" y="1046923"/>
              <a:ext cx="1225828" cy="593035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Translate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1AF2C6E-350E-284E-8EBA-4EC277DF8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15" y="1484245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7A4719-0B86-174C-AC07-B6D8A9EFC672}"/>
                </a:ext>
              </a:extLst>
            </p:cNvPr>
            <p:cNvCxnSpPr>
              <a:cxnSpLocks/>
            </p:cNvCxnSpPr>
            <p:nvPr/>
          </p:nvCxnSpPr>
          <p:spPr>
            <a:xfrm>
              <a:off x="1686347" y="1305340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C7C998-0762-5E42-AF0B-75386BC9E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9531" y="2011024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7D6318-DBFC-A44D-B059-B7780196779D}"/>
                </a:ext>
              </a:extLst>
            </p:cNvPr>
            <p:cNvCxnSpPr>
              <a:cxnSpLocks/>
            </p:cNvCxnSpPr>
            <p:nvPr/>
          </p:nvCxnSpPr>
          <p:spPr>
            <a:xfrm>
              <a:off x="1643263" y="1832119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3D1989-C8F8-4F4D-A573-4DC0F3B029FE}"/>
                </a:ext>
              </a:extLst>
            </p:cNvPr>
            <p:cNvSpPr/>
            <p:nvPr/>
          </p:nvSpPr>
          <p:spPr>
            <a:xfrm>
              <a:off x="2087212" y="2612332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Predictor Query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2C3E0D-B8B6-664C-BACD-18F78DD3C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9664" y="2903879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F2815D-E7A5-FB41-AE67-25E830527C4D}"/>
                </a:ext>
              </a:extLst>
            </p:cNvPr>
            <p:cNvCxnSpPr>
              <a:cxnSpLocks/>
            </p:cNvCxnSpPr>
            <p:nvPr/>
          </p:nvCxnSpPr>
          <p:spPr>
            <a:xfrm>
              <a:off x="3346168" y="2718348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E877A6E-73BC-024B-9EA2-057F7BCECE37}"/>
                </a:ext>
              </a:extLst>
            </p:cNvPr>
            <p:cNvCxnSpPr>
              <a:cxnSpLocks/>
              <a:stCxn id="43" idx="2"/>
              <a:endCxn id="54" idx="0"/>
            </p:cNvCxnSpPr>
            <p:nvPr/>
          </p:nvCxnSpPr>
          <p:spPr>
            <a:xfrm>
              <a:off x="2703439" y="3049653"/>
              <a:ext cx="25699" cy="2049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B2493AF-CA4F-344D-818F-5DE47F30DB1A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1013780" y="2244591"/>
              <a:ext cx="13257" cy="3859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1F4F804-B8A5-A745-A759-BC5D99BC6F9E}"/>
                </a:ext>
              </a:extLst>
            </p:cNvPr>
            <p:cNvSpPr/>
            <p:nvPr/>
          </p:nvSpPr>
          <p:spPr>
            <a:xfrm>
              <a:off x="361115" y="4538246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Sentiment Analysis</a:t>
              </a:r>
            </a:p>
          </p:txBody>
        </p:sp>
        <p:sp>
          <p:nvSpPr>
            <p:cNvPr id="33" name="Flowchart: Multidocument 47">
              <a:extLst>
                <a:ext uri="{FF2B5EF4-FFF2-40B4-BE49-F238E27FC236}">
                  <a16:creationId xmlns:a16="http://schemas.microsoft.com/office/drawing/2014/main" id="{339ADFB0-542F-5B40-96DC-9B97E7743163}"/>
                </a:ext>
              </a:extLst>
            </p:cNvPr>
            <p:cNvSpPr/>
            <p:nvPr/>
          </p:nvSpPr>
          <p:spPr>
            <a:xfrm>
              <a:off x="334604" y="3391722"/>
              <a:ext cx="1384862" cy="964103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Split DF Into Separate Predictor DFs</a:t>
              </a:r>
            </a:p>
          </p:txBody>
        </p:sp>
        <p:sp>
          <p:nvSpPr>
            <p:cNvPr id="34" name="Flowchart: Multidocument 48">
              <a:extLst>
                <a:ext uri="{FF2B5EF4-FFF2-40B4-BE49-F238E27FC236}">
                  <a16:creationId xmlns:a16="http://schemas.microsoft.com/office/drawing/2014/main" id="{60764714-C6AA-254D-8EBB-AAB37285A8B3}"/>
                </a:ext>
              </a:extLst>
            </p:cNvPr>
            <p:cNvSpPr/>
            <p:nvPr/>
          </p:nvSpPr>
          <p:spPr>
            <a:xfrm>
              <a:off x="284910" y="5098766"/>
              <a:ext cx="1384862" cy="964103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Sentiment Predictors Compiled</a:t>
              </a:r>
            </a:p>
          </p:txBody>
        </p:sp>
        <p:sp>
          <p:nvSpPr>
            <p:cNvPr id="35" name="Flowchart: Multidocument 49">
              <a:extLst>
                <a:ext uri="{FF2B5EF4-FFF2-40B4-BE49-F238E27FC236}">
                  <a16:creationId xmlns:a16="http://schemas.microsoft.com/office/drawing/2014/main" id="{C3F364C2-FA62-7244-8958-1E3250F41B1C}"/>
                </a:ext>
              </a:extLst>
            </p:cNvPr>
            <p:cNvSpPr/>
            <p:nvPr/>
          </p:nvSpPr>
          <p:spPr>
            <a:xfrm>
              <a:off x="1941433" y="5098766"/>
              <a:ext cx="1384862" cy="964103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Additional Predictors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15977F6-C733-5147-AE72-9F153C2762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0407" y="3040549"/>
              <a:ext cx="13257" cy="3859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55ED272-481B-1C4A-A68D-91F6196DFD2F}"/>
                </a:ext>
              </a:extLst>
            </p:cNvPr>
            <p:cNvSpPr/>
            <p:nvPr/>
          </p:nvSpPr>
          <p:spPr>
            <a:xfrm>
              <a:off x="278303" y="6636019"/>
              <a:ext cx="3326288" cy="2081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25" dirty="0">
                <a:solidFill>
                  <a:schemeClr val="tx1"/>
                </a:solidFill>
              </a:endParaRPr>
            </a:p>
          </p:txBody>
        </p:sp>
        <p:sp>
          <p:nvSpPr>
            <p:cNvPr id="38" name="Flowchart: Off-page Connector 56">
              <a:extLst>
                <a:ext uri="{FF2B5EF4-FFF2-40B4-BE49-F238E27FC236}">
                  <a16:creationId xmlns:a16="http://schemas.microsoft.com/office/drawing/2014/main" id="{722E9F08-A48B-8046-8AC7-D73B8DBA50AE}"/>
                </a:ext>
              </a:extLst>
            </p:cNvPr>
            <p:cNvSpPr/>
            <p:nvPr/>
          </p:nvSpPr>
          <p:spPr>
            <a:xfrm>
              <a:off x="361115" y="6314661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" name="Flowchart: Off-page Connector 57">
              <a:extLst>
                <a:ext uri="{FF2B5EF4-FFF2-40B4-BE49-F238E27FC236}">
                  <a16:creationId xmlns:a16="http://schemas.microsoft.com/office/drawing/2014/main" id="{47EF18F5-04BF-FE40-85A1-26BF044B8E46}"/>
                </a:ext>
              </a:extLst>
            </p:cNvPr>
            <p:cNvSpPr/>
            <p:nvPr/>
          </p:nvSpPr>
          <p:spPr>
            <a:xfrm>
              <a:off x="776897" y="6314660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2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0" name="Flowchart: Off-page Connector 58">
              <a:extLst>
                <a:ext uri="{FF2B5EF4-FFF2-40B4-BE49-F238E27FC236}">
                  <a16:creationId xmlns:a16="http://schemas.microsoft.com/office/drawing/2014/main" id="{434752F8-0514-AF4C-BAD3-471E04FB5F67}"/>
                </a:ext>
              </a:extLst>
            </p:cNvPr>
            <p:cNvSpPr/>
            <p:nvPr/>
          </p:nvSpPr>
          <p:spPr>
            <a:xfrm>
              <a:off x="1205951" y="6314661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3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1" name="Flowchart: Off-page Connector 59">
              <a:extLst>
                <a:ext uri="{FF2B5EF4-FFF2-40B4-BE49-F238E27FC236}">
                  <a16:creationId xmlns:a16="http://schemas.microsoft.com/office/drawing/2014/main" id="{A7FBB75B-18F1-5843-A85F-5BA5E698878F}"/>
                </a:ext>
              </a:extLst>
            </p:cNvPr>
            <p:cNvSpPr/>
            <p:nvPr/>
          </p:nvSpPr>
          <p:spPr>
            <a:xfrm>
              <a:off x="1621733" y="6314660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4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2" name="Flowchart: Off-page Connector 60">
              <a:extLst>
                <a:ext uri="{FF2B5EF4-FFF2-40B4-BE49-F238E27FC236}">
                  <a16:creationId xmlns:a16="http://schemas.microsoft.com/office/drawing/2014/main" id="{F2D24793-CBE9-5E48-9568-57682D6734F6}"/>
                </a:ext>
              </a:extLst>
            </p:cNvPr>
            <p:cNvSpPr/>
            <p:nvPr/>
          </p:nvSpPr>
          <p:spPr>
            <a:xfrm>
              <a:off x="2037678" y="6314661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5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3" name="Flowchart: Off-page Connector 61">
              <a:extLst>
                <a:ext uri="{FF2B5EF4-FFF2-40B4-BE49-F238E27FC236}">
                  <a16:creationId xmlns:a16="http://schemas.microsoft.com/office/drawing/2014/main" id="{7AE04E6F-C2C4-1544-A0F3-00CB4AC8A07E}"/>
                </a:ext>
              </a:extLst>
            </p:cNvPr>
            <p:cNvSpPr/>
            <p:nvPr/>
          </p:nvSpPr>
          <p:spPr>
            <a:xfrm>
              <a:off x="2453460" y="6314660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6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4" name="Flowchart: Off-page Connector 62">
              <a:extLst>
                <a:ext uri="{FF2B5EF4-FFF2-40B4-BE49-F238E27FC236}">
                  <a16:creationId xmlns:a16="http://schemas.microsoft.com/office/drawing/2014/main" id="{9F30994F-CA7F-AA43-86ED-DDF274AAC4E5}"/>
                </a:ext>
              </a:extLst>
            </p:cNvPr>
            <p:cNvSpPr/>
            <p:nvPr/>
          </p:nvSpPr>
          <p:spPr>
            <a:xfrm>
              <a:off x="2847569" y="6314661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</a:t>
              </a:r>
              <a:r>
                <a:rPr lang="en-US" sz="600" baseline="-25000" dirty="0">
                  <a:solidFill>
                    <a:schemeClr val="tx1"/>
                  </a:solidFill>
                </a:rPr>
                <a:t>7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5" name="Flowchart: Off-page Connector 63">
              <a:extLst>
                <a:ext uri="{FF2B5EF4-FFF2-40B4-BE49-F238E27FC236}">
                  <a16:creationId xmlns:a16="http://schemas.microsoft.com/office/drawing/2014/main" id="{8B364DB9-C473-6E42-9401-89B710144D16}"/>
                </a:ext>
              </a:extLst>
            </p:cNvPr>
            <p:cNvSpPr/>
            <p:nvPr/>
          </p:nvSpPr>
          <p:spPr>
            <a:xfrm>
              <a:off x="3263351" y="6314660"/>
              <a:ext cx="347876" cy="321357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I</a:t>
              </a:r>
              <a:r>
                <a:rPr lang="en-US" sz="525" baseline="-25000" dirty="0">
                  <a:solidFill>
                    <a:schemeClr val="tx1"/>
                  </a:solidFill>
                </a:rPr>
                <a:t>N</a:t>
              </a:r>
              <a:endParaRPr lang="en-US" sz="525" dirty="0">
                <a:solidFill>
                  <a:schemeClr val="tx1"/>
                </a:solidFill>
              </a:endParaRPr>
            </a:p>
          </p:txBody>
        </p:sp>
        <p:sp>
          <p:nvSpPr>
            <p:cNvPr id="46" name="Flowchart: Connector 64">
              <a:extLst>
                <a:ext uri="{FF2B5EF4-FFF2-40B4-BE49-F238E27FC236}">
                  <a16:creationId xmlns:a16="http://schemas.microsoft.com/office/drawing/2014/main" id="{FC713ADA-CF94-1545-AE12-05B2BF5F693E}"/>
                </a:ext>
              </a:extLst>
            </p:cNvPr>
            <p:cNvSpPr/>
            <p:nvPr/>
          </p:nvSpPr>
          <p:spPr>
            <a:xfrm>
              <a:off x="391437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47" name="Flowchart: Connector 65">
              <a:extLst>
                <a:ext uri="{FF2B5EF4-FFF2-40B4-BE49-F238E27FC236}">
                  <a16:creationId xmlns:a16="http://schemas.microsoft.com/office/drawing/2014/main" id="{48034169-2059-2F4C-BA9D-9E44AB2D89DB}"/>
                </a:ext>
              </a:extLst>
            </p:cNvPr>
            <p:cNvSpPr/>
            <p:nvPr/>
          </p:nvSpPr>
          <p:spPr>
            <a:xfrm>
              <a:off x="797446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48" name="Flowchart: Connector 66">
              <a:extLst>
                <a:ext uri="{FF2B5EF4-FFF2-40B4-BE49-F238E27FC236}">
                  <a16:creationId xmlns:a16="http://schemas.microsoft.com/office/drawing/2014/main" id="{A16F795D-4C4F-3C42-89FD-E2698B23122F}"/>
                </a:ext>
              </a:extLst>
            </p:cNvPr>
            <p:cNvSpPr/>
            <p:nvPr/>
          </p:nvSpPr>
          <p:spPr>
            <a:xfrm>
              <a:off x="1244053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49" name="Flowchart: Connector 67">
              <a:extLst>
                <a:ext uri="{FF2B5EF4-FFF2-40B4-BE49-F238E27FC236}">
                  <a16:creationId xmlns:a16="http://schemas.microsoft.com/office/drawing/2014/main" id="{22EFC5DB-E5E9-3E4E-81FB-ABA711BB821B}"/>
                </a:ext>
              </a:extLst>
            </p:cNvPr>
            <p:cNvSpPr/>
            <p:nvPr/>
          </p:nvSpPr>
          <p:spPr>
            <a:xfrm>
              <a:off x="1661327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0" name="Flowchart: Connector 68">
              <a:extLst>
                <a:ext uri="{FF2B5EF4-FFF2-40B4-BE49-F238E27FC236}">
                  <a16:creationId xmlns:a16="http://schemas.microsoft.com/office/drawing/2014/main" id="{4D7F9DAC-8FB1-3B40-A216-C161260B1FAF}"/>
                </a:ext>
              </a:extLst>
            </p:cNvPr>
            <p:cNvSpPr/>
            <p:nvPr/>
          </p:nvSpPr>
          <p:spPr>
            <a:xfrm>
              <a:off x="2067336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1" name="Flowchart: Connector 69">
              <a:extLst>
                <a:ext uri="{FF2B5EF4-FFF2-40B4-BE49-F238E27FC236}">
                  <a16:creationId xmlns:a16="http://schemas.microsoft.com/office/drawing/2014/main" id="{189A99C3-DC9D-9D4D-A2D4-87DF760D527E}"/>
                </a:ext>
              </a:extLst>
            </p:cNvPr>
            <p:cNvSpPr/>
            <p:nvPr/>
          </p:nvSpPr>
          <p:spPr>
            <a:xfrm>
              <a:off x="2513943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2" name="Flowchart: Connector 70">
              <a:extLst>
                <a:ext uri="{FF2B5EF4-FFF2-40B4-BE49-F238E27FC236}">
                  <a16:creationId xmlns:a16="http://schemas.microsoft.com/office/drawing/2014/main" id="{677CBD96-4634-824B-BD67-75A6C88BDEBA}"/>
                </a:ext>
              </a:extLst>
            </p:cNvPr>
            <p:cNvSpPr/>
            <p:nvPr/>
          </p:nvSpPr>
          <p:spPr>
            <a:xfrm>
              <a:off x="2894927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3" name="Flowchart: Connector 71">
              <a:extLst>
                <a:ext uri="{FF2B5EF4-FFF2-40B4-BE49-F238E27FC236}">
                  <a16:creationId xmlns:a16="http://schemas.microsoft.com/office/drawing/2014/main" id="{E3B13925-1EFB-AD45-B319-080447720501}"/>
                </a:ext>
              </a:extLst>
            </p:cNvPr>
            <p:cNvSpPr/>
            <p:nvPr/>
          </p:nvSpPr>
          <p:spPr>
            <a:xfrm>
              <a:off x="3311054" y="6746013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4" name="Flowchart: Connector 74">
              <a:extLst>
                <a:ext uri="{FF2B5EF4-FFF2-40B4-BE49-F238E27FC236}">
                  <a16:creationId xmlns:a16="http://schemas.microsoft.com/office/drawing/2014/main" id="{D814B2BC-1433-3849-A0CA-9077D96287A5}"/>
                </a:ext>
              </a:extLst>
            </p:cNvPr>
            <p:cNvSpPr/>
            <p:nvPr/>
          </p:nvSpPr>
          <p:spPr>
            <a:xfrm>
              <a:off x="776897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5" name="Flowchart: Connector 75">
              <a:extLst>
                <a:ext uri="{FF2B5EF4-FFF2-40B4-BE49-F238E27FC236}">
                  <a16:creationId xmlns:a16="http://schemas.microsoft.com/office/drawing/2014/main" id="{8E797571-EAEB-CC4D-A56C-1414F0D25EB5}"/>
                </a:ext>
              </a:extLst>
            </p:cNvPr>
            <p:cNvSpPr/>
            <p:nvPr/>
          </p:nvSpPr>
          <p:spPr>
            <a:xfrm>
              <a:off x="1194171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6" name="Flowchart: Connector 76">
              <a:extLst>
                <a:ext uri="{FF2B5EF4-FFF2-40B4-BE49-F238E27FC236}">
                  <a16:creationId xmlns:a16="http://schemas.microsoft.com/office/drawing/2014/main" id="{24F70BE2-4D29-B048-9EF8-E66138AD6933}"/>
                </a:ext>
              </a:extLst>
            </p:cNvPr>
            <p:cNvSpPr/>
            <p:nvPr/>
          </p:nvSpPr>
          <p:spPr>
            <a:xfrm>
              <a:off x="1600180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7" name="Flowchart: Connector 77">
              <a:extLst>
                <a:ext uri="{FF2B5EF4-FFF2-40B4-BE49-F238E27FC236}">
                  <a16:creationId xmlns:a16="http://schemas.microsoft.com/office/drawing/2014/main" id="{A860780F-5ED0-5B46-A0A1-AA28DC493DCE}"/>
                </a:ext>
              </a:extLst>
            </p:cNvPr>
            <p:cNvSpPr/>
            <p:nvPr/>
          </p:nvSpPr>
          <p:spPr>
            <a:xfrm>
              <a:off x="2046787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8" name="Flowchart: Connector 78">
              <a:extLst>
                <a:ext uri="{FF2B5EF4-FFF2-40B4-BE49-F238E27FC236}">
                  <a16:creationId xmlns:a16="http://schemas.microsoft.com/office/drawing/2014/main" id="{C52088C5-D132-424F-ABB7-1A342F4AEF36}"/>
                </a:ext>
              </a:extLst>
            </p:cNvPr>
            <p:cNvSpPr/>
            <p:nvPr/>
          </p:nvSpPr>
          <p:spPr>
            <a:xfrm>
              <a:off x="2427771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59" name="Flowchart: Connector 79">
              <a:extLst>
                <a:ext uri="{FF2B5EF4-FFF2-40B4-BE49-F238E27FC236}">
                  <a16:creationId xmlns:a16="http://schemas.microsoft.com/office/drawing/2014/main" id="{2DBB028A-41EC-C748-B16A-F66BEC55284A}"/>
                </a:ext>
              </a:extLst>
            </p:cNvPr>
            <p:cNvSpPr/>
            <p:nvPr/>
          </p:nvSpPr>
          <p:spPr>
            <a:xfrm>
              <a:off x="2843898" y="727163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0" name="Flowchart: Connector 84">
              <a:extLst>
                <a:ext uri="{FF2B5EF4-FFF2-40B4-BE49-F238E27FC236}">
                  <a16:creationId xmlns:a16="http://schemas.microsoft.com/office/drawing/2014/main" id="{F3FB6EE9-30D3-7947-907D-37E8C4B507F3}"/>
                </a:ext>
              </a:extLst>
            </p:cNvPr>
            <p:cNvSpPr/>
            <p:nvPr/>
          </p:nvSpPr>
          <p:spPr>
            <a:xfrm>
              <a:off x="1184053" y="7776565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1" name="Flowchart: Connector 85">
              <a:extLst>
                <a:ext uri="{FF2B5EF4-FFF2-40B4-BE49-F238E27FC236}">
                  <a16:creationId xmlns:a16="http://schemas.microsoft.com/office/drawing/2014/main" id="{95A97D8D-41F0-7F42-8DDD-B67C65002EC3}"/>
                </a:ext>
              </a:extLst>
            </p:cNvPr>
            <p:cNvSpPr/>
            <p:nvPr/>
          </p:nvSpPr>
          <p:spPr>
            <a:xfrm>
              <a:off x="1630660" y="7776565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2" name="Flowchart: Connector 86">
              <a:extLst>
                <a:ext uri="{FF2B5EF4-FFF2-40B4-BE49-F238E27FC236}">
                  <a16:creationId xmlns:a16="http://schemas.microsoft.com/office/drawing/2014/main" id="{EEAAD101-7903-DA44-99C2-9210A91D6C7C}"/>
                </a:ext>
              </a:extLst>
            </p:cNvPr>
            <p:cNvSpPr/>
            <p:nvPr/>
          </p:nvSpPr>
          <p:spPr>
            <a:xfrm>
              <a:off x="2011644" y="7776565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3" name="Flowchart: Connector 87">
              <a:extLst>
                <a:ext uri="{FF2B5EF4-FFF2-40B4-BE49-F238E27FC236}">
                  <a16:creationId xmlns:a16="http://schemas.microsoft.com/office/drawing/2014/main" id="{FB529CD1-9123-CC43-903A-113CEF90607D}"/>
                </a:ext>
              </a:extLst>
            </p:cNvPr>
            <p:cNvSpPr/>
            <p:nvPr/>
          </p:nvSpPr>
          <p:spPr>
            <a:xfrm>
              <a:off x="2427771" y="7776565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64" name="Flowchart: Connector 95">
              <a:extLst>
                <a:ext uri="{FF2B5EF4-FFF2-40B4-BE49-F238E27FC236}">
                  <a16:creationId xmlns:a16="http://schemas.microsoft.com/office/drawing/2014/main" id="{4CF3AD29-DB21-CD45-851A-83E64C93F59C}"/>
                </a:ext>
              </a:extLst>
            </p:cNvPr>
            <p:cNvSpPr/>
            <p:nvPr/>
          </p:nvSpPr>
          <p:spPr>
            <a:xfrm>
              <a:off x="1801719" y="8295861"/>
              <a:ext cx="271671" cy="24384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41A25D9-037A-A941-8803-F728DEA824EE}"/>
                </a:ext>
              </a:extLst>
            </p:cNvPr>
            <p:cNvCxnSpPr>
              <a:stCxn id="69" idx="5"/>
              <a:endCxn id="79" idx="1"/>
            </p:cNvCxnSpPr>
            <p:nvPr/>
          </p:nvCxnSpPr>
          <p:spPr>
            <a:xfrm>
              <a:off x="623323" y="6954143"/>
              <a:ext cx="193359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ADEAB6C-4259-A844-8038-7934E109BA58}"/>
                </a:ext>
              </a:extLst>
            </p:cNvPr>
            <p:cNvCxnSpPr>
              <a:stCxn id="79" idx="5"/>
              <a:endCxn id="89" idx="1"/>
            </p:cNvCxnSpPr>
            <p:nvPr/>
          </p:nvCxnSpPr>
          <p:spPr>
            <a:xfrm>
              <a:off x="1008783" y="7479761"/>
              <a:ext cx="215055" cy="3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54819C0-F3D1-3A48-8552-57D28EA8903E}"/>
                </a:ext>
              </a:extLst>
            </p:cNvPr>
            <p:cNvCxnSpPr>
              <a:stCxn id="71" idx="3"/>
              <a:endCxn id="79" idx="7"/>
            </p:cNvCxnSpPr>
            <p:nvPr/>
          </p:nvCxnSpPr>
          <p:spPr>
            <a:xfrm flipH="1">
              <a:off x="1008783" y="6954143"/>
              <a:ext cx="275055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B509818-5058-2C45-95B1-9D22F7A2F465}"/>
                </a:ext>
              </a:extLst>
            </p:cNvPr>
            <p:cNvCxnSpPr>
              <a:stCxn id="79" idx="7"/>
              <a:endCxn id="76" idx="3"/>
            </p:cNvCxnSpPr>
            <p:nvPr/>
          </p:nvCxnSpPr>
          <p:spPr>
            <a:xfrm flipV="1">
              <a:off x="1008783" y="6954143"/>
              <a:ext cx="2342056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DA9EB3D-5905-5544-91E1-86939D9A1748}"/>
                </a:ext>
              </a:extLst>
            </p:cNvPr>
            <p:cNvCxnSpPr>
              <a:stCxn id="73" idx="4"/>
              <a:endCxn id="82" idx="0"/>
            </p:cNvCxnSpPr>
            <p:nvPr/>
          </p:nvCxnSpPr>
          <p:spPr>
            <a:xfrm flipH="1">
              <a:off x="2182623" y="6989853"/>
              <a:ext cx="20549" cy="281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DE3D3CA-753A-F54C-A180-94330CF5E65C}"/>
                </a:ext>
              </a:extLst>
            </p:cNvPr>
            <p:cNvCxnSpPr>
              <a:stCxn id="71" idx="5"/>
              <a:endCxn id="81" idx="1"/>
            </p:cNvCxnSpPr>
            <p:nvPr/>
          </p:nvCxnSpPr>
          <p:spPr>
            <a:xfrm>
              <a:off x="1475939" y="6954143"/>
              <a:ext cx="164026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4EBD6F-3FD2-7145-A903-519D8A12C237}"/>
                </a:ext>
              </a:extLst>
            </p:cNvPr>
            <p:cNvCxnSpPr>
              <a:stCxn id="80" idx="0"/>
              <a:endCxn id="72" idx="3"/>
            </p:cNvCxnSpPr>
            <p:nvPr/>
          </p:nvCxnSpPr>
          <p:spPr>
            <a:xfrm flipV="1">
              <a:off x="1330007" y="6954143"/>
              <a:ext cx="371105" cy="317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7D04347-891B-DB47-A17E-51A5A7A24934}"/>
                </a:ext>
              </a:extLst>
            </p:cNvPr>
            <p:cNvCxnSpPr>
              <a:stCxn id="72" idx="5"/>
              <a:endCxn id="82" idx="0"/>
            </p:cNvCxnSpPr>
            <p:nvPr/>
          </p:nvCxnSpPr>
          <p:spPr>
            <a:xfrm>
              <a:off x="1893213" y="6954143"/>
              <a:ext cx="289410" cy="317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8A81B28-417B-1F48-984D-E8ED25D83B92}"/>
                </a:ext>
              </a:extLst>
            </p:cNvPr>
            <p:cNvCxnSpPr>
              <a:stCxn id="82" idx="0"/>
              <a:endCxn id="74" idx="4"/>
            </p:cNvCxnSpPr>
            <p:nvPr/>
          </p:nvCxnSpPr>
          <p:spPr>
            <a:xfrm flipV="1">
              <a:off x="2182623" y="6989853"/>
              <a:ext cx="467156" cy="281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382B207-AC68-BF4A-A5B7-29E073C10DD9}"/>
                </a:ext>
              </a:extLst>
            </p:cNvPr>
            <p:cNvCxnSpPr>
              <a:cxnSpLocks/>
              <a:stCxn id="74" idx="4"/>
              <a:endCxn id="83" idx="0"/>
            </p:cNvCxnSpPr>
            <p:nvPr/>
          </p:nvCxnSpPr>
          <p:spPr>
            <a:xfrm flipH="1">
              <a:off x="2563607" y="6989853"/>
              <a:ext cx="86172" cy="281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104D94B-048E-A648-B6CE-838D4DFAE9C4}"/>
                </a:ext>
              </a:extLst>
            </p:cNvPr>
            <p:cNvCxnSpPr>
              <a:stCxn id="83" idx="0"/>
              <a:endCxn id="75" idx="3"/>
            </p:cNvCxnSpPr>
            <p:nvPr/>
          </p:nvCxnSpPr>
          <p:spPr>
            <a:xfrm flipV="1">
              <a:off x="2563607" y="6954143"/>
              <a:ext cx="371105" cy="317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9C3093D-7AE9-3F4A-BD31-F8EAA8E91A0E}"/>
                </a:ext>
              </a:extLst>
            </p:cNvPr>
            <p:cNvCxnSpPr>
              <a:stCxn id="83" idx="0"/>
              <a:endCxn id="76" idx="3"/>
            </p:cNvCxnSpPr>
            <p:nvPr/>
          </p:nvCxnSpPr>
          <p:spPr>
            <a:xfrm flipV="1">
              <a:off x="2563607" y="6954143"/>
              <a:ext cx="787232" cy="317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BE8329B-5EBA-B842-BCB0-4CFAE35D7200}"/>
                </a:ext>
              </a:extLst>
            </p:cNvPr>
            <p:cNvCxnSpPr>
              <a:stCxn id="69" idx="5"/>
              <a:endCxn id="84" idx="1"/>
            </p:cNvCxnSpPr>
            <p:nvPr/>
          </p:nvCxnSpPr>
          <p:spPr>
            <a:xfrm>
              <a:off x="623323" y="6954143"/>
              <a:ext cx="2260360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AE14C7-0CD3-0649-89A2-9C4ED66BD29D}"/>
                </a:ext>
              </a:extLst>
            </p:cNvPr>
            <p:cNvCxnSpPr>
              <a:stCxn id="70" idx="5"/>
              <a:endCxn id="84" idx="1"/>
            </p:cNvCxnSpPr>
            <p:nvPr/>
          </p:nvCxnSpPr>
          <p:spPr>
            <a:xfrm>
              <a:off x="1029332" y="6954143"/>
              <a:ext cx="1854351" cy="353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1CA5911-FD2A-FF43-82E4-A1E5F97EB116}"/>
                </a:ext>
              </a:extLst>
            </p:cNvPr>
            <p:cNvCxnSpPr>
              <a:stCxn id="81" idx="4"/>
              <a:endCxn id="89" idx="7"/>
            </p:cNvCxnSpPr>
            <p:nvPr/>
          </p:nvCxnSpPr>
          <p:spPr>
            <a:xfrm flipH="1">
              <a:off x="1415939" y="7515471"/>
              <a:ext cx="320077" cy="2968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5593DAE-8E39-2942-9D32-5F6793833DF3}"/>
                </a:ext>
              </a:extLst>
            </p:cNvPr>
            <p:cNvCxnSpPr>
              <a:stCxn id="80" idx="5"/>
              <a:endCxn id="90" idx="1"/>
            </p:cNvCxnSpPr>
            <p:nvPr/>
          </p:nvCxnSpPr>
          <p:spPr>
            <a:xfrm>
              <a:off x="1426057" y="7479761"/>
              <a:ext cx="244388" cy="3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BA982CE-9348-3D41-85D8-4C99DCAF6A0B}"/>
                </a:ext>
              </a:extLst>
            </p:cNvPr>
            <p:cNvCxnSpPr>
              <a:stCxn id="82" idx="4"/>
              <a:endCxn id="91" idx="0"/>
            </p:cNvCxnSpPr>
            <p:nvPr/>
          </p:nvCxnSpPr>
          <p:spPr>
            <a:xfrm flipH="1">
              <a:off x="2147480" y="7515471"/>
              <a:ext cx="35143" cy="261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2C92C0-273C-2F4D-B624-BEA218FF9D78}"/>
                </a:ext>
              </a:extLst>
            </p:cNvPr>
            <p:cNvCxnSpPr>
              <a:stCxn id="84" idx="4"/>
              <a:endCxn id="92" idx="7"/>
            </p:cNvCxnSpPr>
            <p:nvPr/>
          </p:nvCxnSpPr>
          <p:spPr>
            <a:xfrm flipH="1">
              <a:off x="2659657" y="7515471"/>
              <a:ext cx="320077" cy="2968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B240072-3B0A-A04E-8370-B081A8445CDB}"/>
                </a:ext>
              </a:extLst>
            </p:cNvPr>
            <p:cNvCxnSpPr>
              <a:stCxn id="83" idx="4"/>
              <a:endCxn id="92" idx="7"/>
            </p:cNvCxnSpPr>
            <p:nvPr/>
          </p:nvCxnSpPr>
          <p:spPr>
            <a:xfrm>
              <a:off x="2563607" y="7515471"/>
              <a:ext cx="96050" cy="2968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2DE30AA-8001-C648-AEDF-7704B604B521}"/>
                </a:ext>
              </a:extLst>
            </p:cNvPr>
            <p:cNvCxnSpPr>
              <a:stCxn id="84" idx="3"/>
              <a:endCxn id="91" idx="7"/>
            </p:cNvCxnSpPr>
            <p:nvPr/>
          </p:nvCxnSpPr>
          <p:spPr>
            <a:xfrm flipH="1">
              <a:off x="2243530" y="7479761"/>
              <a:ext cx="640153" cy="3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9FF4D42-7F02-3843-8FE3-10764A4B1B9D}"/>
                </a:ext>
              </a:extLst>
            </p:cNvPr>
            <p:cNvCxnSpPr>
              <a:stCxn id="82" idx="3"/>
              <a:endCxn id="90" idx="7"/>
            </p:cNvCxnSpPr>
            <p:nvPr/>
          </p:nvCxnSpPr>
          <p:spPr>
            <a:xfrm flipH="1">
              <a:off x="1862546" y="7479761"/>
              <a:ext cx="224026" cy="3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5CD408F-A7BF-C846-BBB3-18EA5D93D825}"/>
                </a:ext>
              </a:extLst>
            </p:cNvPr>
            <p:cNvCxnSpPr>
              <a:stCxn id="80" idx="4"/>
              <a:endCxn id="89" idx="0"/>
            </p:cNvCxnSpPr>
            <p:nvPr/>
          </p:nvCxnSpPr>
          <p:spPr>
            <a:xfrm flipH="1">
              <a:off x="1319889" y="7515471"/>
              <a:ext cx="10118" cy="261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7CF2E6D-21E8-F84D-BE33-D6F2FB9AA405}"/>
                </a:ext>
              </a:extLst>
            </p:cNvPr>
            <p:cNvCxnSpPr>
              <a:stCxn id="89" idx="5"/>
              <a:endCxn id="100" idx="1"/>
            </p:cNvCxnSpPr>
            <p:nvPr/>
          </p:nvCxnSpPr>
          <p:spPr>
            <a:xfrm>
              <a:off x="1415939" y="7984695"/>
              <a:ext cx="425565" cy="346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BC8D3C-7F3E-9E47-8201-99D92A22C247}"/>
                </a:ext>
              </a:extLst>
            </p:cNvPr>
            <p:cNvCxnSpPr>
              <a:stCxn id="90" idx="4"/>
              <a:endCxn id="100" idx="1"/>
            </p:cNvCxnSpPr>
            <p:nvPr/>
          </p:nvCxnSpPr>
          <p:spPr>
            <a:xfrm>
              <a:off x="1766496" y="8020405"/>
              <a:ext cx="75008" cy="311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A69B53E-B4FD-B048-9AC5-3BC5518CB651}"/>
                </a:ext>
              </a:extLst>
            </p:cNvPr>
            <p:cNvCxnSpPr>
              <a:stCxn id="91" idx="4"/>
              <a:endCxn id="100" idx="7"/>
            </p:cNvCxnSpPr>
            <p:nvPr/>
          </p:nvCxnSpPr>
          <p:spPr>
            <a:xfrm flipH="1">
              <a:off x="2033605" y="8020405"/>
              <a:ext cx="113875" cy="311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03D3FA8-2D02-C34F-B025-83FBEC678766}"/>
                </a:ext>
              </a:extLst>
            </p:cNvPr>
            <p:cNvCxnSpPr>
              <a:stCxn id="92" idx="3"/>
              <a:endCxn id="100" idx="7"/>
            </p:cNvCxnSpPr>
            <p:nvPr/>
          </p:nvCxnSpPr>
          <p:spPr>
            <a:xfrm flipH="1">
              <a:off x="2033605" y="7984695"/>
              <a:ext cx="433951" cy="346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2B6EA98-02A2-574D-82EB-1768D83A7A2A}"/>
                </a:ext>
              </a:extLst>
            </p:cNvPr>
            <p:cNvSpPr/>
            <p:nvPr/>
          </p:nvSpPr>
          <p:spPr>
            <a:xfrm>
              <a:off x="360458" y="8850789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Market Prediction + Confidence</a:t>
              </a:r>
            </a:p>
          </p:txBody>
        </p:sp>
        <p:sp>
          <p:nvSpPr>
            <p:cNvPr id="92" name="Flowchart: Multidocument 152">
              <a:extLst>
                <a:ext uri="{FF2B5EF4-FFF2-40B4-BE49-F238E27FC236}">
                  <a16:creationId xmlns:a16="http://schemas.microsoft.com/office/drawing/2014/main" id="{14DA9A81-D9B3-BA4B-A9DA-BD57A6F11479}"/>
                </a:ext>
              </a:extLst>
            </p:cNvPr>
            <p:cNvSpPr/>
            <p:nvPr/>
          </p:nvSpPr>
          <p:spPr>
            <a:xfrm>
              <a:off x="5447949" y="8710796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Exchange API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F7197B7-E393-C048-8BD9-3ACFFD23EDD3}"/>
                </a:ext>
              </a:extLst>
            </p:cNvPr>
            <p:cNvSpPr/>
            <p:nvPr/>
          </p:nvSpPr>
          <p:spPr>
            <a:xfrm>
              <a:off x="2227671" y="8889701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Current Wallet Positions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A367622-5139-0243-9BF5-F4EC97147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0123" y="9181248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CC63C1E-E2D9-B34E-B729-6F615B281C68}"/>
                </a:ext>
              </a:extLst>
            </p:cNvPr>
            <p:cNvCxnSpPr>
              <a:cxnSpLocks/>
            </p:cNvCxnSpPr>
            <p:nvPr/>
          </p:nvCxnSpPr>
          <p:spPr>
            <a:xfrm>
              <a:off x="3486627" y="8995717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2AE3B9B-9F21-2F4E-BF02-61CC0EDFFD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3359" y="9171317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604EEFE-8EE4-DB40-AD81-19A27337A869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91" y="8992412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7511143-7DD6-3744-BB37-D261EE1776B8}"/>
                </a:ext>
              </a:extLst>
            </p:cNvPr>
            <p:cNvSpPr/>
            <p:nvPr/>
          </p:nvSpPr>
          <p:spPr>
            <a:xfrm>
              <a:off x="348240" y="9881950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Buy/Sell Function</a:t>
              </a:r>
            </a:p>
          </p:txBody>
        </p:sp>
        <p:sp>
          <p:nvSpPr>
            <p:cNvPr id="99" name="Flowchart: Multidocument 159">
              <a:extLst>
                <a:ext uri="{FF2B5EF4-FFF2-40B4-BE49-F238E27FC236}">
                  <a16:creationId xmlns:a16="http://schemas.microsoft.com/office/drawing/2014/main" id="{F20BC5DF-7D90-3D41-AE3E-0C4B0B21B052}"/>
                </a:ext>
              </a:extLst>
            </p:cNvPr>
            <p:cNvSpPr/>
            <p:nvPr/>
          </p:nvSpPr>
          <p:spPr>
            <a:xfrm>
              <a:off x="5466029" y="9838922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dirty="0">
                  <a:solidFill>
                    <a:schemeClr val="tx1"/>
                  </a:solidFill>
                </a:rPr>
                <a:t>Exchange API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3ED9810-5E65-0943-9641-B958A0D4FB36}"/>
                </a:ext>
              </a:extLst>
            </p:cNvPr>
            <p:cNvSpPr/>
            <p:nvPr/>
          </p:nvSpPr>
          <p:spPr>
            <a:xfrm>
              <a:off x="2245751" y="9897694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Execute Trade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5EF1B7F-19F8-6246-A413-5E17D396B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8204" y="10713556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76DAD30-4233-064C-9EAB-CBEAEA5E5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04707" y="10003710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8BE23D6-B6FF-924D-8AF5-CCB1FC3B04A0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71" y="10000405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Flowchart: Multidocument 165">
              <a:extLst>
                <a:ext uri="{FF2B5EF4-FFF2-40B4-BE49-F238E27FC236}">
                  <a16:creationId xmlns:a16="http://schemas.microsoft.com/office/drawing/2014/main" id="{65CECE37-5F05-3A42-A31B-2BFA4123869A}"/>
                </a:ext>
              </a:extLst>
            </p:cNvPr>
            <p:cNvSpPr/>
            <p:nvPr/>
          </p:nvSpPr>
          <p:spPr>
            <a:xfrm>
              <a:off x="5373323" y="5052136"/>
              <a:ext cx="1298714" cy="940904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User Input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C4EBBDD-C511-F549-8E6E-4FB0A792C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741" y="5532520"/>
              <a:ext cx="1961324" cy="66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62FCBD1-2CFB-0843-8496-DE009E8455C7}"/>
                </a:ext>
              </a:extLst>
            </p:cNvPr>
            <p:cNvCxnSpPr>
              <a:cxnSpLocks/>
            </p:cNvCxnSpPr>
            <p:nvPr/>
          </p:nvCxnSpPr>
          <p:spPr>
            <a:xfrm>
              <a:off x="3372245" y="5346989"/>
              <a:ext cx="193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A32FAB4-54C3-A443-9A44-3AE68909CB68}"/>
                </a:ext>
              </a:extLst>
            </p:cNvPr>
            <p:cNvSpPr/>
            <p:nvPr/>
          </p:nvSpPr>
          <p:spPr>
            <a:xfrm>
              <a:off x="366466" y="10482466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Status Function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8C2BA4B-1E06-A14E-B301-26AE6CACCDE8}"/>
                </a:ext>
              </a:extLst>
            </p:cNvPr>
            <p:cNvSpPr/>
            <p:nvPr/>
          </p:nvSpPr>
          <p:spPr>
            <a:xfrm>
              <a:off x="2263977" y="10498210"/>
              <a:ext cx="1232453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Monitor Trade Status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E8BFE17-37D3-8047-B772-23F3CDF03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9665" y="10779826"/>
              <a:ext cx="357805" cy="463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8302DA4-CF6D-B24D-BBF1-CECDED71BF0C}"/>
                </a:ext>
              </a:extLst>
            </p:cNvPr>
            <p:cNvCxnSpPr>
              <a:cxnSpLocks/>
            </p:cNvCxnSpPr>
            <p:nvPr/>
          </p:nvCxnSpPr>
          <p:spPr>
            <a:xfrm>
              <a:off x="1813397" y="10600921"/>
              <a:ext cx="3909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658EDFC-3D06-A949-AE20-D5513510EF03}"/>
                </a:ext>
              </a:extLst>
            </p:cNvPr>
            <p:cNvSpPr/>
            <p:nvPr/>
          </p:nvSpPr>
          <p:spPr>
            <a:xfrm>
              <a:off x="365896" y="11202613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Output Status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7A50FEA-27E3-AD45-AB7E-104FC0BB14CD}"/>
                </a:ext>
              </a:extLst>
            </p:cNvPr>
            <p:cNvSpPr/>
            <p:nvPr/>
          </p:nvSpPr>
          <p:spPr>
            <a:xfrm>
              <a:off x="5036558" y="12051954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Charts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A3246F7-0FA6-FB45-A7AA-31BFD78BA578}"/>
                </a:ext>
              </a:extLst>
            </p:cNvPr>
            <p:cNvSpPr/>
            <p:nvPr/>
          </p:nvSpPr>
          <p:spPr>
            <a:xfrm>
              <a:off x="5020721" y="12610189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BE62E77-9E48-894B-B2F7-183426DF57DC}"/>
                </a:ext>
              </a:extLst>
            </p:cNvPr>
            <p:cNvSpPr/>
            <p:nvPr/>
          </p:nvSpPr>
          <p:spPr>
            <a:xfrm>
              <a:off x="5036558" y="11531901"/>
              <a:ext cx="1383684" cy="437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50" dirty="0">
                  <a:solidFill>
                    <a:schemeClr val="tx1"/>
                  </a:solidFill>
                </a:rPr>
                <a:t>History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4D96AA2-60EC-3D40-A1AF-A94D7D3AB479}"/>
                </a:ext>
              </a:extLst>
            </p:cNvPr>
            <p:cNvSpPr/>
            <p:nvPr/>
          </p:nvSpPr>
          <p:spPr>
            <a:xfrm flipH="1">
              <a:off x="4638658" y="11270863"/>
              <a:ext cx="2033379" cy="216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25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5E2A750-C6DF-FF45-84DC-040BCB36E485}"/>
                </a:ext>
              </a:extLst>
            </p:cNvPr>
            <p:cNvCxnSpPr>
              <a:cxnSpLocks/>
            </p:cNvCxnSpPr>
            <p:nvPr/>
          </p:nvCxnSpPr>
          <p:spPr>
            <a:xfrm>
              <a:off x="1809838" y="11441985"/>
              <a:ext cx="27240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E61436C-DC0E-3C41-8755-2CB8B1CB5C72}"/>
                </a:ext>
              </a:extLst>
            </p:cNvPr>
            <p:cNvSpPr txBox="1"/>
            <p:nvPr/>
          </p:nvSpPr>
          <p:spPr>
            <a:xfrm>
              <a:off x="1515559" y="84473"/>
              <a:ext cx="255436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5" dirty="0"/>
                <a:t>Server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7936F4-5030-8549-9944-9285225D2F21}"/>
                </a:ext>
              </a:extLst>
            </p:cNvPr>
            <p:cNvSpPr txBox="1"/>
            <p:nvPr/>
          </p:nvSpPr>
          <p:spPr>
            <a:xfrm>
              <a:off x="5580820" y="4552286"/>
              <a:ext cx="255436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5" dirty="0"/>
                <a:t>Client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A9C07F9-0337-2843-B2AD-65882CA3419B}"/>
                </a:ext>
              </a:extLst>
            </p:cNvPr>
            <p:cNvSpPr txBox="1"/>
            <p:nvPr/>
          </p:nvSpPr>
          <p:spPr>
            <a:xfrm>
              <a:off x="5302089" y="10978307"/>
              <a:ext cx="134387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5" dirty="0"/>
                <a:t>Client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566BD6-7FEB-984C-ADE4-4E0B76F1C102}"/>
                </a:ext>
              </a:extLst>
            </p:cNvPr>
            <p:cNvSpPr txBox="1"/>
            <p:nvPr/>
          </p:nvSpPr>
          <p:spPr>
            <a:xfrm>
              <a:off x="1359567" y="8436254"/>
              <a:ext cx="134387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5" dirty="0"/>
                <a:t>NN Model</a:t>
              </a:r>
            </a:p>
          </p:txBody>
        </p:sp>
      </p:grpSp>
      <p:sp>
        <p:nvSpPr>
          <p:cNvPr id="121" name="Shape 1487">
            <a:extLst>
              <a:ext uri="{FF2B5EF4-FFF2-40B4-BE49-F238E27FC236}">
                <a16:creationId xmlns:a16="http://schemas.microsoft.com/office/drawing/2014/main" id="{E919D89E-0521-6749-BEB9-19D4A7FEC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6714" y="127036"/>
            <a:ext cx="3110400" cy="464728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91666"/>
              <a:buNone/>
            </a:pPr>
            <a:r>
              <a:rPr lang="en-US" sz="1200" b="1" dirty="0"/>
              <a:t>Project Design (2/2)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u="sng" dirty="0"/>
              <a:t>Neural Network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dirty="0"/>
              <a:t>These variables are all put into a neural network (H2O) to give weights to these predictors and sources. The end result should be two-fold ; a market prediction and a confidence or trend. 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en-US" sz="1200" dirty="0"/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u="sng" dirty="0"/>
              <a:t>Trading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dirty="0"/>
              <a:t>The exchange is then accessed to obtain our current wallet positions and using a to-be-developed buy/sell function, trades are executed. These are constantly monitored for the status, and feedback is given upon these results to cease or initiate (new) trades.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en-US" sz="1200" dirty="0"/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u="sng" dirty="0"/>
              <a:t>Feedback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200" dirty="0"/>
              <a:t>As feedback to our client we provide a phone app highlighting ;</a:t>
            </a:r>
          </a:p>
          <a:p>
            <a:pPr marL="228600" indent="-228600"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en-US" sz="1200" dirty="0"/>
              <a:t>Trade history and current status</a:t>
            </a:r>
          </a:p>
          <a:p>
            <a:pPr marL="228600" indent="-228600"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en-US" sz="1200" dirty="0"/>
              <a:t>Charts with relevant information contained in the scrapes concerning sentiment.</a:t>
            </a:r>
          </a:p>
          <a:p>
            <a:pPr marL="228600" indent="-228600">
              <a:buClr>
                <a:schemeClr val="dk1"/>
              </a:buClr>
              <a:buSzPct val="91666"/>
              <a:buFont typeface="+mj-lt"/>
              <a:buAutoNum type="arabicPeriod"/>
            </a:pPr>
            <a:r>
              <a:rPr lang="en-US" sz="1200" dirty="0"/>
              <a:t>A summary</a:t>
            </a: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r>
              <a:rPr lang="en" sz="1200" b="1" dirty="0"/>
              <a:t>2/2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  <a:p>
            <a:pPr>
              <a:buClr>
                <a:schemeClr val="dk1"/>
              </a:buClr>
              <a:buSzPct val="91666"/>
              <a:buNone/>
            </a:pPr>
            <a:endParaRPr lang="en" sz="1200" b="1" dirty="0"/>
          </a:p>
        </p:txBody>
      </p:sp>
      <p:sp>
        <p:nvSpPr>
          <p:cNvPr id="124" name="PB">
            <a:extLst>
              <a:ext uri="{FF2B5EF4-FFF2-40B4-BE49-F238E27FC236}">
                <a16:creationId xmlns:a16="http://schemas.microsoft.com/office/drawing/2014/main" id="{001D596B-2BB4-8745-83C0-61537DE4431A}"/>
              </a:ext>
            </a:extLst>
          </p:cNvPr>
          <p:cNvSpPr/>
          <p:nvPr/>
        </p:nvSpPr>
        <p:spPr>
          <a:xfrm>
            <a:off x="0" y="5092700"/>
            <a:ext cx="40005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8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" sz="7200" b="1" dirty="0">
                <a:solidFill>
                  <a:srgbClr val="50B883"/>
                </a:solidFill>
              </a:rPr>
              <a:t>2.</a:t>
            </a:r>
          </a:p>
          <a:p>
            <a:r>
              <a:rPr lang="en-US" dirty="0"/>
              <a:t>Current status</a:t>
            </a:r>
            <a:endParaRPr lang="e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9529F-7D0C-5145-8555-F70E98D55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B">
            <a:extLst>
              <a:ext uri="{FF2B5EF4-FFF2-40B4-BE49-F238E27FC236}">
                <a16:creationId xmlns:a16="http://schemas.microsoft.com/office/drawing/2014/main" id="{BABDBD5E-6AEF-1B4D-B9CC-1E6FEC569C9C}"/>
              </a:ext>
            </a:extLst>
          </p:cNvPr>
          <p:cNvSpPr/>
          <p:nvPr/>
        </p:nvSpPr>
        <p:spPr>
          <a:xfrm>
            <a:off x="0" y="5092700"/>
            <a:ext cx="45720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2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hape 1514"/>
          <p:cNvSpPr txBox="1">
            <a:spLocks noGrp="1"/>
          </p:cNvSpPr>
          <p:nvPr>
            <p:ph type="title"/>
          </p:nvPr>
        </p:nvSpPr>
        <p:spPr>
          <a:xfrm>
            <a:off x="448738" y="1688065"/>
            <a:ext cx="6408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dirty="0"/>
              <a:t>Current status</a:t>
            </a:r>
            <a:endParaRPr lang="en" dirty="0"/>
          </a:p>
        </p:txBody>
      </p:sp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448738" y="2647950"/>
            <a:ext cx="6408300" cy="3266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81000"/>
            <a:r>
              <a:rPr lang="en-US" dirty="0">
                <a:latin typeface="Roboto Slab" pitchFamily="2" charset="0"/>
                <a:ea typeface="Roboto Slab" pitchFamily="2" charset="0"/>
              </a:rPr>
              <a:t>Scraper (100%)</a:t>
            </a:r>
          </a:p>
          <a:p>
            <a:pPr marL="457200" indent="-381000"/>
            <a:r>
              <a:rPr lang="en-US" dirty="0">
                <a:latin typeface="Roboto Slab" pitchFamily="2" charset="0"/>
                <a:ea typeface="Roboto Slab" pitchFamily="2" charset="0"/>
              </a:rPr>
              <a:t>Data cleaning function (100%)</a:t>
            </a:r>
          </a:p>
          <a:p>
            <a:pPr marL="457200" indent="-381000"/>
            <a:r>
              <a:rPr lang="en-US" dirty="0">
                <a:latin typeface="Roboto Slab" pitchFamily="2" charset="0"/>
                <a:ea typeface="Roboto Slab" pitchFamily="2" charset="0"/>
              </a:rPr>
              <a:t>Sentiment Analysis (40%)</a:t>
            </a:r>
            <a:endParaRPr lang="en" dirty="0">
              <a:latin typeface="Roboto Slab" pitchFamily="2" charset="0"/>
              <a:ea typeface="Roboto Slab" pitchFamily="2" charset="0"/>
            </a:endParaRPr>
          </a:p>
          <a:p>
            <a:pPr>
              <a:buNone/>
            </a:pPr>
            <a:endParaRPr lang="en-US" dirty="0">
              <a:latin typeface="Roboto Slab" pitchFamily="2" charset="0"/>
              <a:ea typeface="Roboto Slab" pitchFamily="2" charset="0"/>
            </a:endParaRPr>
          </a:p>
          <a:p>
            <a:pPr>
              <a:buNone/>
            </a:pPr>
            <a:r>
              <a:rPr lang="en-US" sz="1600" dirty="0">
                <a:latin typeface="Roboto Slab" pitchFamily="2" charset="0"/>
                <a:ea typeface="Roboto Slab" pitchFamily="2" charset="0"/>
              </a:rPr>
              <a:t>We are currently using a dataset of 100 000 observations, of cleaned data, to train and test our prediction model(s).  </a:t>
            </a:r>
            <a:endParaRPr sz="16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516" name="Shape 15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lang="en"/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CBB90355-6608-3E4B-85C8-0437AF89376C}"/>
              </a:ext>
            </a:extLst>
          </p:cNvPr>
          <p:cNvSpPr/>
          <p:nvPr/>
        </p:nvSpPr>
        <p:spPr>
          <a:xfrm>
            <a:off x="0" y="5092700"/>
            <a:ext cx="5143500" cy="152400"/>
          </a:xfrm>
          <a:prstGeom prst="rect">
            <a:avLst/>
          </a:prstGeom>
          <a:solidFill>
            <a:srgbClr val="7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y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680</Words>
  <Application>Microsoft Macintosh PowerPoint</Application>
  <PresentationFormat>On-screen Show (16:9)</PresentationFormat>
  <Paragraphs>209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Muli Light</vt:lpstr>
      <vt:lpstr>Roboto Slab</vt:lpstr>
      <vt:lpstr>Muli Black</vt:lpstr>
      <vt:lpstr>Muli</vt:lpstr>
      <vt:lpstr>Nym template</vt:lpstr>
      <vt:lpstr>Project Robo-trade Automatic trading of cryptocurrency based on sentiment</vt:lpstr>
      <vt:lpstr>The Team</vt:lpstr>
      <vt:lpstr>Business Question</vt:lpstr>
      <vt:lpstr>Contents</vt:lpstr>
      <vt:lpstr>1. Project Design</vt:lpstr>
      <vt:lpstr>PowerPoint Presentation</vt:lpstr>
      <vt:lpstr>PowerPoint Presentation</vt:lpstr>
      <vt:lpstr>2. Current status</vt:lpstr>
      <vt:lpstr>Current status</vt:lpstr>
      <vt:lpstr>Data Exploration</vt:lpstr>
      <vt:lpstr>3. Tools</vt:lpstr>
      <vt:lpstr>Trello</vt:lpstr>
      <vt:lpstr>GitHub</vt:lpstr>
      <vt:lpstr> Appendix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Robo-trade Automatic trading of cryptocurrency based on sentiment</dc:title>
  <cp:lastModifiedBy>Arjen van den heuvel</cp:lastModifiedBy>
  <cp:revision>33</cp:revision>
  <dcterms:modified xsi:type="dcterms:W3CDTF">2018-02-09T12:36:49Z</dcterms:modified>
</cp:coreProperties>
</file>